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4.jpg" ContentType="image/jpg"/>
  <Override PartName="/ppt/media/image35.jpg" ContentType="image/jpg"/>
  <Override PartName="/ppt/media/image36.jpg" ContentType="image/jpg"/>
  <Override PartName="/ppt/media/image45.jpg" ContentType="image/jpg"/>
  <Override PartName="/ppt/media/image4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1" r:id="rId2"/>
    <p:sldId id="293" r:id="rId3"/>
    <p:sldId id="310" r:id="rId4"/>
    <p:sldId id="311" r:id="rId5"/>
    <p:sldId id="307" r:id="rId6"/>
    <p:sldId id="262" r:id="rId7"/>
    <p:sldId id="298" r:id="rId8"/>
    <p:sldId id="300" r:id="rId9"/>
    <p:sldId id="301" r:id="rId10"/>
    <p:sldId id="302" r:id="rId11"/>
    <p:sldId id="306" r:id="rId12"/>
    <p:sldId id="303" r:id="rId13"/>
    <p:sldId id="317" r:id="rId14"/>
    <p:sldId id="304" r:id="rId15"/>
    <p:sldId id="305" r:id="rId16"/>
    <p:sldId id="283" r:id="rId17"/>
    <p:sldId id="265" r:id="rId18"/>
    <p:sldId id="312" r:id="rId19"/>
    <p:sldId id="308" r:id="rId20"/>
    <p:sldId id="309" r:id="rId21"/>
    <p:sldId id="258" r:id="rId22"/>
    <p:sldId id="292" r:id="rId23"/>
    <p:sldId id="272" r:id="rId24"/>
    <p:sldId id="313" r:id="rId25"/>
    <p:sldId id="273" r:id="rId26"/>
    <p:sldId id="261" r:id="rId27"/>
    <p:sldId id="319" r:id="rId28"/>
    <p:sldId id="314" r:id="rId29"/>
    <p:sldId id="274" r:id="rId30"/>
    <p:sldId id="276" r:id="rId31"/>
    <p:sldId id="275" r:id="rId32"/>
    <p:sldId id="277" r:id="rId33"/>
    <p:sldId id="279" r:id="rId34"/>
    <p:sldId id="315" r:id="rId35"/>
    <p:sldId id="260" r:id="rId36"/>
    <p:sldId id="31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25A7"/>
    <a:srgbClr val="216D39"/>
    <a:srgbClr val="A83C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4" autoAdjust="0"/>
    <p:restoredTop sz="94660"/>
  </p:normalViewPr>
  <p:slideViewPr>
    <p:cSldViewPr snapToGrid="0">
      <p:cViewPr varScale="1">
        <p:scale>
          <a:sx n="85" d="100"/>
          <a:sy n="85" d="100"/>
        </p:scale>
        <p:origin x="-112" y="-32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4" d="100"/>
          <a:sy n="74" d="100"/>
        </p:scale>
        <p:origin x="-262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4AF2BC-8F6B-3C41-A173-2F99051EF768}" type="datetimeFigureOut">
              <a:t>5/17/19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94890-C884-D140-933B-91DA8C1180E0}" type="slidenum">
              <a:t>‹#›</a:t>
            </a:fld>
            <a:endParaRPr lang="en-US"/>
          </a:p>
        </p:txBody>
      </p:sp>
    </p:spTree>
    <p:extLst>
      <p:ext uri="{BB962C8B-B14F-4D97-AF65-F5344CB8AC3E}">
        <p14:creationId xmlns:p14="http://schemas.microsoft.com/office/powerpoint/2010/main" val="21668144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Bergson-Michelson and </a:t>
            </a:r>
            <a:r>
              <a:rPr lang="en-US" dirty="0" err="1"/>
              <a:t>Seroff</a:t>
            </a:r>
            <a:r>
              <a:rPr lang="en-US" dirty="0"/>
              <a:t> (2016) assert that all of these boil down to sense-making, which “includes developing enough background knowledge to interpret and make judgments; it allows us to notice patterns and discrepancies, so we can make connections among diverse ideas” (p. 6). </a:t>
            </a:r>
          </a:p>
        </p:txBody>
      </p:sp>
      <p:sp>
        <p:nvSpPr>
          <p:cNvPr id="4" name="Slide Number Placeholder 3"/>
          <p:cNvSpPr>
            <a:spLocks noGrp="1"/>
          </p:cNvSpPr>
          <p:nvPr>
            <p:ph type="sldNum" sz="quarter" idx="10"/>
          </p:nvPr>
        </p:nvSpPr>
        <p:spPr/>
        <p:txBody>
          <a:bodyPr/>
          <a:lstStyle/>
          <a:p>
            <a:fld id="{37A94890-C884-D140-933B-91DA8C1180E0}" type="slidenum">
              <a:t>6</a:t>
            </a:fld>
            <a:endParaRPr lang="en-US"/>
          </a:p>
        </p:txBody>
      </p:sp>
    </p:spTree>
    <p:extLst>
      <p:ext uri="{BB962C8B-B14F-4D97-AF65-F5344CB8AC3E}">
        <p14:creationId xmlns:p14="http://schemas.microsoft.com/office/powerpoint/2010/main" val="175488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CEC134-84AC-4F06-AB82-B2BC11CE6A21}"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AE3E0-6FF9-4E47-A336-2375EC634F7F}" type="slidenum">
              <a:rPr lang="en-US" smtClean="0"/>
              <a:t>‹#›</a:t>
            </a:fld>
            <a:endParaRPr lang="en-US"/>
          </a:p>
        </p:txBody>
      </p:sp>
    </p:spTree>
    <p:extLst>
      <p:ext uri="{BB962C8B-B14F-4D97-AF65-F5344CB8AC3E}">
        <p14:creationId xmlns:p14="http://schemas.microsoft.com/office/powerpoint/2010/main" val="4183005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EC134-84AC-4F06-AB82-B2BC11CE6A21}"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AE3E0-6FF9-4E47-A336-2375EC634F7F}" type="slidenum">
              <a:rPr lang="en-US" smtClean="0"/>
              <a:t>‹#›</a:t>
            </a:fld>
            <a:endParaRPr lang="en-US"/>
          </a:p>
        </p:txBody>
      </p:sp>
    </p:spTree>
    <p:extLst>
      <p:ext uri="{BB962C8B-B14F-4D97-AF65-F5344CB8AC3E}">
        <p14:creationId xmlns:p14="http://schemas.microsoft.com/office/powerpoint/2010/main" val="162147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EC134-84AC-4F06-AB82-B2BC11CE6A21}"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AE3E0-6FF9-4E47-A336-2375EC634F7F}" type="slidenum">
              <a:rPr lang="en-US" smtClean="0"/>
              <a:t>‹#›</a:t>
            </a:fld>
            <a:endParaRPr lang="en-US"/>
          </a:p>
        </p:txBody>
      </p:sp>
    </p:spTree>
    <p:extLst>
      <p:ext uri="{BB962C8B-B14F-4D97-AF65-F5344CB8AC3E}">
        <p14:creationId xmlns:p14="http://schemas.microsoft.com/office/powerpoint/2010/main" val="20392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EC134-84AC-4F06-AB82-B2BC11CE6A21}"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AE3E0-6FF9-4E47-A336-2375EC634F7F}" type="slidenum">
              <a:rPr lang="en-US" smtClean="0"/>
              <a:t>‹#›</a:t>
            </a:fld>
            <a:endParaRPr lang="en-US"/>
          </a:p>
        </p:txBody>
      </p:sp>
    </p:spTree>
    <p:extLst>
      <p:ext uri="{BB962C8B-B14F-4D97-AF65-F5344CB8AC3E}">
        <p14:creationId xmlns:p14="http://schemas.microsoft.com/office/powerpoint/2010/main" val="161962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CEC134-84AC-4F06-AB82-B2BC11CE6A21}"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AE3E0-6FF9-4E47-A336-2375EC634F7F}" type="slidenum">
              <a:rPr lang="en-US" smtClean="0"/>
              <a:t>‹#›</a:t>
            </a:fld>
            <a:endParaRPr lang="en-US"/>
          </a:p>
        </p:txBody>
      </p:sp>
    </p:spTree>
    <p:extLst>
      <p:ext uri="{BB962C8B-B14F-4D97-AF65-F5344CB8AC3E}">
        <p14:creationId xmlns:p14="http://schemas.microsoft.com/office/powerpoint/2010/main" val="183731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CEC134-84AC-4F06-AB82-B2BC11CE6A21}" type="datetimeFigureOut">
              <a:rPr lang="en-US" smtClean="0"/>
              <a:t>5/17/19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AE3E0-6FF9-4E47-A336-2375EC634F7F}" type="slidenum">
              <a:rPr lang="en-US" smtClean="0"/>
              <a:t>‹#›</a:t>
            </a:fld>
            <a:endParaRPr lang="en-US"/>
          </a:p>
        </p:txBody>
      </p:sp>
    </p:spTree>
    <p:extLst>
      <p:ext uri="{BB962C8B-B14F-4D97-AF65-F5344CB8AC3E}">
        <p14:creationId xmlns:p14="http://schemas.microsoft.com/office/powerpoint/2010/main" val="213084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CEC134-84AC-4F06-AB82-B2BC11CE6A21}" type="datetimeFigureOut">
              <a:rPr lang="en-US" smtClean="0"/>
              <a:t>5/17/19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AE3E0-6FF9-4E47-A336-2375EC634F7F}" type="slidenum">
              <a:rPr lang="en-US" smtClean="0"/>
              <a:t>‹#›</a:t>
            </a:fld>
            <a:endParaRPr lang="en-US"/>
          </a:p>
        </p:txBody>
      </p:sp>
    </p:spTree>
    <p:extLst>
      <p:ext uri="{BB962C8B-B14F-4D97-AF65-F5344CB8AC3E}">
        <p14:creationId xmlns:p14="http://schemas.microsoft.com/office/powerpoint/2010/main" val="309893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CEC134-84AC-4F06-AB82-B2BC11CE6A21}" type="datetimeFigureOut">
              <a:rPr lang="en-US" smtClean="0"/>
              <a:t>5/17/19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AE3E0-6FF9-4E47-A336-2375EC634F7F}" type="slidenum">
              <a:rPr lang="en-US" smtClean="0"/>
              <a:t>‹#›</a:t>
            </a:fld>
            <a:endParaRPr lang="en-US"/>
          </a:p>
        </p:txBody>
      </p:sp>
    </p:spTree>
    <p:extLst>
      <p:ext uri="{BB962C8B-B14F-4D97-AF65-F5344CB8AC3E}">
        <p14:creationId xmlns:p14="http://schemas.microsoft.com/office/powerpoint/2010/main" val="91281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EC134-84AC-4F06-AB82-B2BC11CE6A21}" type="datetimeFigureOut">
              <a:rPr lang="en-US" smtClean="0"/>
              <a:t>5/17/19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AE3E0-6FF9-4E47-A336-2375EC634F7F}" type="slidenum">
              <a:rPr lang="en-US" smtClean="0"/>
              <a:t>‹#›</a:t>
            </a:fld>
            <a:endParaRPr lang="en-US"/>
          </a:p>
        </p:txBody>
      </p:sp>
    </p:spTree>
    <p:extLst>
      <p:ext uri="{BB962C8B-B14F-4D97-AF65-F5344CB8AC3E}">
        <p14:creationId xmlns:p14="http://schemas.microsoft.com/office/powerpoint/2010/main" val="331641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CEC134-84AC-4F06-AB82-B2BC11CE6A21}" type="datetimeFigureOut">
              <a:rPr lang="en-US" smtClean="0"/>
              <a:t>5/17/19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AE3E0-6FF9-4E47-A336-2375EC634F7F}" type="slidenum">
              <a:rPr lang="en-US" smtClean="0"/>
              <a:t>‹#›</a:t>
            </a:fld>
            <a:endParaRPr lang="en-US"/>
          </a:p>
        </p:txBody>
      </p:sp>
    </p:spTree>
    <p:extLst>
      <p:ext uri="{BB962C8B-B14F-4D97-AF65-F5344CB8AC3E}">
        <p14:creationId xmlns:p14="http://schemas.microsoft.com/office/powerpoint/2010/main" val="253567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CEC134-84AC-4F06-AB82-B2BC11CE6A21}" type="datetimeFigureOut">
              <a:rPr lang="en-US" smtClean="0"/>
              <a:t>5/17/19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AE3E0-6FF9-4E47-A336-2375EC634F7F}" type="slidenum">
              <a:rPr lang="en-US" smtClean="0"/>
              <a:t>‹#›</a:t>
            </a:fld>
            <a:endParaRPr lang="en-US"/>
          </a:p>
        </p:txBody>
      </p:sp>
    </p:spTree>
    <p:extLst>
      <p:ext uri="{BB962C8B-B14F-4D97-AF65-F5344CB8AC3E}">
        <p14:creationId xmlns:p14="http://schemas.microsoft.com/office/powerpoint/2010/main" val="36355657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EC134-84AC-4F06-AB82-B2BC11CE6A21}" type="datetimeFigureOut">
              <a:rPr lang="en-US" smtClean="0"/>
              <a:t>5/17/19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AE3E0-6FF9-4E47-A336-2375EC634F7F}" type="slidenum">
              <a:rPr lang="en-US" smtClean="0"/>
              <a:t>‹#›</a:t>
            </a:fld>
            <a:endParaRPr lang="en-US"/>
          </a:p>
        </p:txBody>
      </p:sp>
    </p:spTree>
    <p:extLst>
      <p:ext uri="{BB962C8B-B14F-4D97-AF65-F5344CB8AC3E}">
        <p14:creationId xmlns:p14="http://schemas.microsoft.com/office/powerpoint/2010/main" val="2864013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tiff"/><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7.tiff"/><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8.tiff"/><Relationship Id="rId5" Type="http://schemas.openxmlformats.org/officeDocument/2006/relationships/image" Target="../media/image19.jpg"/><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33.xml.rels><?xml version="1.0" encoding="UTF-8" standalone="yes"?>
<Relationships xmlns="http://schemas.openxmlformats.org/package/2006/relationships"><Relationship Id="rId11" Type="http://schemas.openxmlformats.org/officeDocument/2006/relationships/image" Target="../media/image43.png"/><Relationship Id="rId12" Type="http://schemas.openxmlformats.org/officeDocument/2006/relationships/image" Target="../media/image44.png"/><Relationship Id="rId13" Type="http://schemas.openxmlformats.org/officeDocument/2006/relationships/image" Target="../media/image45.jpg"/><Relationship Id="rId14" Type="http://schemas.openxmlformats.org/officeDocument/2006/relationships/image" Target="../media/image46.jpg"/><Relationship Id="rId15" Type="http://schemas.openxmlformats.org/officeDocument/2006/relationships/image" Target="../media/image47.png"/><Relationship Id="rId16" Type="http://schemas.openxmlformats.org/officeDocument/2006/relationships/image" Target="../media/image48.png"/><Relationship Id="rId17" Type="http://schemas.openxmlformats.org/officeDocument/2006/relationships/image" Target="../media/image49.png"/><Relationship Id="rId18" Type="http://schemas.openxmlformats.org/officeDocument/2006/relationships/image" Target="../media/image50.png"/><Relationship Id="rId19"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image" Target="../media/image34.jpg"/><Relationship Id="rId3" Type="http://schemas.openxmlformats.org/officeDocument/2006/relationships/image" Target="../media/image35.jpg"/><Relationship Id="rId4" Type="http://schemas.openxmlformats.org/officeDocument/2006/relationships/image" Target="../media/image36.jp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tiff"/><Relationship Id="rId1" Type="http://schemas.openxmlformats.org/officeDocument/2006/relationships/slideLayout" Target="../slideLayouts/slideLayout7.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usetrap.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968" y="4479433"/>
            <a:ext cx="2378567" cy="2378567"/>
          </a:xfrm>
          <a:prstGeom prst="rect">
            <a:avLst/>
          </a:prstGeom>
        </p:spPr>
      </p:pic>
      <p:sp>
        <p:nvSpPr>
          <p:cNvPr id="2" name="Title 1"/>
          <p:cNvSpPr>
            <a:spLocks noGrp="1"/>
          </p:cNvSpPr>
          <p:nvPr>
            <p:ph type="ctrTitle"/>
          </p:nvPr>
        </p:nvSpPr>
        <p:spPr>
          <a:xfrm>
            <a:off x="1506602" y="322190"/>
            <a:ext cx="9144000" cy="2387600"/>
          </a:xfrm>
        </p:spPr>
        <p:txBody>
          <a:bodyPr/>
          <a:lstStyle/>
          <a:p>
            <a:r>
              <a:rPr lang="en-US"/>
              <a:t>You Can't Catch Fruit Flies in a Mousetrap</a:t>
            </a:r>
          </a:p>
        </p:txBody>
      </p:sp>
      <p:sp>
        <p:nvSpPr>
          <p:cNvPr id="3" name="Subtitle 2"/>
          <p:cNvSpPr>
            <a:spLocks noGrp="1"/>
          </p:cNvSpPr>
          <p:nvPr>
            <p:ph type="subTitle" idx="1"/>
          </p:nvPr>
        </p:nvSpPr>
        <p:spPr>
          <a:xfrm>
            <a:off x="1506601" y="2784471"/>
            <a:ext cx="9144000" cy="2312280"/>
          </a:xfrm>
        </p:spPr>
        <p:txBody>
          <a:bodyPr>
            <a:normAutofit fontScale="92500" lnSpcReduction="20000"/>
          </a:bodyPr>
          <a:lstStyle/>
          <a:p>
            <a:r>
              <a:rPr lang="en-US" sz="3500"/>
              <a:t>Pest Control in the 21</a:t>
            </a:r>
            <a:r>
              <a:rPr lang="en-US" sz="3500" baseline="30000"/>
              <a:t>st</a:t>
            </a:r>
            <a:r>
              <a:rPr lang="en-US" sz="3500"/>
              <a:t> Century Library</a:t>
            </a:r>
          </a:p>
          <a:p>
            <a:r>
              <a:rPr lang="en-US" sz="3500"/>
              <a:t>Teaching Contextual Evaluation of Information</a:t>
            </a:r>
          </a:p>
          <a:p>
            <a:endParaRPr lang="en-US"/>
          </a:p>
          <a:p>
            <a:r>
              <a:rPr lang="en-US" sz="3200"/>
              <a:t>Gary Arave</a:t>
            </a:r>
          </a:p>
          <a:p>
            <a:r>
              <a:rPr lang="en-US" sz="3200"/>
              <a:t>Indiana University</a:t>
            </a:r>
          </a:p>
        </p:txBody>
      </p:sp>
      <p:pic>
        <p:nvPicPr>
          <p:cNvPr id="4" name="Picture 3" descr="libraries_lockup_1_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153" y="5175764"/>
            <a:ext cx="1792045" cy="1595261"/>
          </a:xfrm>
          <a:prstGeom prst="rect">
            <a:avLst/>
          </a:prstGeom>
        </p:spPr>
      </p:pic>
      <p:pic>
        <p:nvPicPr>
          <p:cNvPr id="5" name="Picture 4" descr="marker-clipart-transparent-background-7.png"/>
          <p:cNvPicPr>
            <a:picLocks noChangeAspect="1"/>
          </p:cNvPicPr>
          <p:nvPr/>
        </p:nvPicPr>
        <p:blipFill>
          <a:blip r:embed="rId4" cstate="print">
            <a:alphaModFix amt="89000"/>
            <a:extLst>
              <a:ext uri="{28A0092B-C50C-407E-A947-70E740481C1C}">
                <a14:useLocalDpi xmlns:a14="http://schemas.microsoft.com/office/drawing/2010/main" val="0"/>
              </a:ext>
            </a:extLst>
          </a:blip>
          <a:stretch>
            <a:fillRect/>
          </a:stretch>
        </p:blipFill>
        <p:spPr>
          <a:xfrm>
            <a:off x="2661972" y="2859964"/>
            <a:ext cx="7046392" cy="375516"/>
          </a:xfrm>
          <a:prstGeom prst="rect">
            <a:avLst/>
          </a:prstGeom>
        </p:spPr>
      </p:pic>
      <p:pic>
        <p:nvPicPr>
          <p:cNvPr id="6" name="Picture 5" descr="transparent-red-no-circle-m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060" y="4354006"/>
            <a:ext cx="2381678" cy="2357862"/>
          </a:xfrm>
          <a:prstGeom prst="rect">
            <a:avLst/>
          </a:prstGeom>
        </p:spPr>
      </p:pic>
      <p:pic>
        <p:nvPicPr>
          <p:cNvPr id="8" name="Picture 7" descr="mousetrapgame.jpg"/>
          <p:cNvPicPr>
            <a:picLocks noChangeAspect="1"/>
          </p:cNvPicPr>
          <p:nvPr/>
        </p:nvPicPr>
        <p:blipFill rotWithShape="1">
          <a:blip r:embed="rId6">
            <a:extLst>
              <a:ext uri="{28A0092B-C50C-407E-A947-70E740481C1C}">
                <a14:useLocalDpi xmlns:a14="http://schemas.microsoft.com/office/drawing/2010/main" val="0"/>
              </a:ext>
            </a:extLst>
          </a:blip>
          <a:srcRect t="24525" b="22596"/>
          <a:stretch/>
        </p:blipFill>
        <p:spPr>
          <a:xfrm>
            <a:off x="322151" y="4035652"/>
            <a:ext cx="4205867" cy="2696233"/>
          </a:xfrm>
          <a:prstGeom prst="rect">
            <a:avLst/>
          </a:prstGeom>
        </p:spPr>
      </p:pic>
      <p:sp>
        <p:nvSpPr>
          <p:cNvPr id="9" name="TextBox 8"/>
          <p:cNvSpPr txBox="1"/>
          <p:nvPr/>
        </p:nvSpPr>
        <p:spPr>
          <a:xfrm>
            <a:off x="5335290" y="574037"/>
            <a:ext cx="1521420" cy="461665"/>
          </a:xfrm>
          <a:prstGeom prst="rect">
            <a:avLst/>
          </a:prstGeom>
          <a:noFill/>
        </p:spPr>
        <p:txBody>
          <a:bodyPr wrap="none" rtlCol="0">
            <a:spAutoFit/>
          </a:bodyPr>
          <a:lstStyle/>
          <a:p>
            <a:r>
              <a:rPr lang="en-US" sz="2400"/>
              <a:t>LOEX 2019</a:t>
            </a:r>
          </a:p>
        </p:txBody>
      </p:sp>
    </p:spTree>
    <p:extLst>
      <p:ext uri="{BB962C8B-B14F-4D97-AF65-F5344CB8AC3E}">
        <p14:creationId xmlns:p14="http://schemas.microsoft.com/office/powerpoint/2010/main" val="21269936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stethoscope.jpg"/>
          <p:cNvPicPr>
            <a:picLocks noChangeAspect="1"/>
          </p:cNvPicPr>
          <p:nvPr/>
        </p:nvPicPr>
        <p:blipFill rotWithShape="1">
          <a:blip r:embed="rId2">
            <a:extLst>
              <a:ext uri="{28A0092B-C50C-407E-A947-70E740481C1C}">
                <a14:useLocalDpi xmlns:a14="http://schemas.microsoft.com/office/drawing/2010/main" val="0"/>
              </a:ext>
            </a:extLst>
          </a:blip>
          <a:srcRect l="22999" r="25956"/>
          <a:stretch/>
        </p:blipFill>
        <p:spPr>
          <a:xfrm flipH="1">
            <a:off x="8977627" y="293468"/>
            <a:ext cx="3092583" cy="6407978"/>
          </a:xfrm>
          <a:prstGeom prst="rect">
            <a:avLst/>
          </a:prstGeom>
        </p:spPr>
      </p:pic>
      <p:pic>
        <p:nvPicPr>
          <p:cNvPr id="11" name="Picture 10" descr="paperslip.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212971" y="3579548"/>
            <a:ext cx="10808657" cy="1465017"/>
          </a:xfrm>
          <a:prstGeom prst="rect">
            <a:avLst/>
          </a:prstGeom>
        </p:spPr>
      </p:pic>
      <p:pic>
        <p:nvPicPr>
          <p:cNvPr id="10" name="Picture 9" descr="paperslip.png"/>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156587" y="1792015"/>
            <a:ext cx="10787071" cy="1669602"/>
          </a:xfrm>
          <a:prstGeom prst="rect">
            <a:avLst/>
          </a:prstGeom>
        </p:spPr>
      </p:pic>
      <p:sp>
        <p:nvSpPr>
          <p:cNvPr id="5" name="TextBox 4"/>
          <p:cNvSpPr txBox="1"/>
          <p:nvPr/>
        </p:nvSpPr>
        <p:spPr>
          <a:xfrm>
            <a:off x="1009113" y="2226566"/>
            <a:ext cx="8072906" cy="830997"/>
          </a:xfrm>
          <a:prstGeom prst="rect">
            <a:avLst/>
          </a:prstGeom>
          <a:noFill/>
        </p:spPr>
        <p:txBody>
          <a:bodyPr wrap="square" rtlCol="0">
            <a:spAutoFit/>
          </a:bodyPr>
          <a:lstStyle/>
          <a:p>
            <a:r>
              <a:rPr lang="en-US" sz="2400">
                <a:solidFill>
                  <a:srgbClr val="000000"/>
                </a:solidFill>
                <a:ea typeface="Lucida Grande"/>
                <a:cs typeface="Lucida Grande"/>
              </a:rPr>
              <a:t>According to the New york Times, "at colleges, the marketers are everywhere."</a:t>
            </a:r>
            <a:endParaRPr lang="en-US" sz="2400"/>
          </a:p>
        </p:txBody>
      </p:sp>
      <p:sp>
        <p:nvSpPr>
          <p:cNvPr id="7" name="TextBox 6"/>
          <p:cNvSpPr txBox="1"/>
          <p:nvPr/>
        </p:nvSpPr>
        <p:spPr>
          <a:xfrm>
            <a:off x="939519" y="3948677"/>
            <a:ext cx="7415762" cy="830997"/>
          </a:xfrm>
          <a:prstGeom prst="rect">
            <a:avLst/>
          </a:prstGeom>
          <a:noFill/>
        </p:spPr>
        <p:txBody>
          <a:bodyPr wrap="none" rtlCol="0">
            <a:spAutoFit/>
          </a:bodyPr>
          <a:lstStyle/>
          <a:p>
            <a:r>
              <a:rPr lang="en-US" sz="2400"/>
              <a:t>“We think of (college students) as a bridge. They will have </a:t>
            </a:r>
          </a:p>
          <a:p>
            <a:r>
              <a:rPr lang="en-US" sz="2400"/>
              <a:t>influence back home and influence going forward.”</a:t>
            </a:r>
          </a:p>
        </p:txBody>
      </p:sp>
      <p:pic>
        <p:nvPicPr>
          <p:cNvPr id="6" name="Picture 5" descr="NYT.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773" y="1550333"/>
            <a:ext cx="9945778" cy="6858000"/>
          </a:xfrm>
          <a:prstGeom prst="rect">
            <a:avLst/>
          </a:prstGeom>
          <a:ln>
            <a:solidFill>
              <a:srgbClr val="000000"/>
            </a:solidFill>
          </a:ln>
          <a:effectLst>
            <a:outerShdw blurRad="50800" dist="38100" dir="2700000" algn="tl" rotWithShape="0">
              <a:prstClr val="black">
                <a:alpha val="40000"/>
              </a:prstClr>
            </a:outerShdw>
          </a:effectLst>
        </p:spPr>
      </p:pic>
      <p:pic>
        <p:nvPicPr>
          <p:cNvPr id="9" name="Picture 8" descr="NYT.tiff"/>
          <p:cNvPicPr>
            <a:picLocks noChangeAspect="1"/>
          </p:cNvPicPr>
          <p:nvPr/>
        </p:nvPicPr>
        <p:blipFill rotWithShape="1">
          <a:blip r:embed="rId4">
            <a:extLst>
              <a:ext uri="{28A0092B-C50C-407E-A947-70E740481C1C}">
                <a14:useLocalDpi xmlns:a14="http://schemas.microsoft.com/office/drawing/2010/main" val="0"/>
              </a:ext>
            </a:extLst>
          </a:blip>
          <a:srcRect l="15298" t="4848" r="18131" b="83230"/>
          <a:stretch/>
        </p:blipFill>
        <p:spPr>
          <a:xfrm>
            <a:off x="204432" y="2783286"/>
            <a:ext cx="11973748" cy="1478502"/>
          </a:xfrm>
          <a:prstGeom prst="rect">
            <a:avLst/>
          </a:prstGeom>
          <a:ln>
            <a:solidFill>
              <a:srgbClr val="000000"/>
            </a:solidFill>
          </a:ln>
          <a:effectLst>
            <a:outerShdw blurRad="288925" dist="355600" dir="2700000" algn="tl" rotWithShape="0">
              <a:prstClr val="black">
                <a:alpha val="40000"/>
              </a:prstClr>
            </a:outerShdw>
          </a:effectLst>
        </p:spPr>
      </p:pic>
      <p:sp>
        <p:nvSpPr>
          <p:cNvPr id="12" name="Rectangle 11"/>
          <p:cNvSpPr/>
          <p:nvPr/>
        </p:nvSpPr>
        <p:spPr>
          <a:xfrm>
            <a:off x="2535831" y="1913456"/>
            <a:ext cx="6855010" cy="765382"/>
          </a:xfrm>
          <a:prstGeom prst="rect">
            <a:avLst/>
          </a:prstGeom>
          <a:noFill/>
          <a:ln w="38100" cmpd="sng">
            <a:solidFill>
              <a:srgbClr val="8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204432" y="1930851"/>
            <a:ext cx="2348798" cy="800172"/>
          </a:xfrm>
          <a:prstGeom prst="line">
            <a:avLst/>
          </a:prstGeom>
          <a:ln w="38100" cmpd="sng">
            <a:solidFill>
              <a:srgbClr val="800000"/>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flipV="1">
            <a:off x="9390841" y="1913457"/>
            <a:ext cx="2801159" cy="834962"/>
          </a:xfrm>
          <a:prstGeom prst="line">
            <a:avLst/>
          </a:prstGeom>
          <a:ln w="38100" cmpd="sng">
            <a:solidFill>
              <a:srgbClr val="800000"/>
            </a:solidFill>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2257455" y="2644049"/>
            <a:ext cx="260978" cy="139160"/>
          </a:xfrm>
          <a:prstGeom prst="line">
            <a:avLst/>
          </a:prstGeom>
          <a:ln w="38100" cmpd="sng">
            <a:solidFill>
              <a:srgbClr val="800000"/>
            </a:solidFill>
            <a:prstDash val="sysDash"/>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798432" y="747987"/>
            <a:ext cx="6595137" cy="677108"/>
          </a:xfrm>
          <a:prstGeom prst="rect">
            <a:avLst/>
          </a:prstGeom>
          <a:noFill/>
        </p:spPr>
        <p:txBody>
          <a:bodyPr wrap="none" rtlCol="0">
            <a:spAutoFit/>
          </a:bodyPr>
          <a:lstStyle/>
          <a:p>
            <a:r>
              <a:rPr lang="en-US" sz="3800">
                <a:latin typeface="Limelight Regular"/>
                <a:cs typeface="Limelight Regular"/>
              </a:rPr>
              <a:t>What are the symptoms?</a:t>
            </a:r>
          </a:p>
        </p:txBody>
      </p:sp>
    </p:spTree>
    <p:extLst>
      <p:ext uri="{BB962C8B-B14F-4D97-AF65-F5344CB8AC3E}">
        <p14:creationId xmlns:p14="http://schemas.microsoft.com/office/powerpoint/2010/main" val="2107229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par>
                                <p:cTn id="30" presetID="9"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par>
                                <p:cTn id="33" presetID="9"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tethoscope.jpg"/>
          <p:cNvPicPr>
            <a:picLocks noChangeAspect="1"/>
          </p:cNvPicPr>
          <p:nvPr/>
        </p:nvPicPr>
        <p:blipFill rotWithShape="1">
          <a:blip r:embed="rId2">
            <a:extLst>
              <a:ext uri="{28A0092B-C50C-407E-A947-70E740481C1C}">
                <a14:useLocalDpi xmlns:a14="http://schemas.microsoft.com/office/drawing/2010/main" val="0"/>
              </a:ext>
            </a:extLst>
          </a:blip>
          <a:srcRect l="22999" r="25956"/>
          <a:stretch/>
        </p:blipFill>
        <p:spPr>
          <a:xfrm flipH="1">
            <a:off x="8977627" y="293468"/>
            <a:ext cx="3092583" cy="6407978"/>
          </a:xfrm>
          <a:prstGeom prst="rect">
            <a:avLst/>
          </a:prstGeom>
        </p:spPr>
      </p:pic>
      <p:pic>
        <p:nvPicPr>
          <p:cNvPr id="2" name="Picture 1" descr="paperslip.png"/>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208782" y="1235371"/>
            <a:ext cx="9623333" cy="3252554"/>
          </a:xfrm>
          <a:prstGeom prst="rect">
            <a:avLst/>
          </a:prstGeom>
        </p:spPr>
      </p:pic>
      <p:sp>
        <p:nvSpPr>
          <p:cNvPr id="5" name="TextBox 4"/>
          <p:cNvSpPr txBox="1"/>
          <p:nvPr/>
        </p:nvSpPr>
        <p:spPr>
          <a:xfrm>
            <a:off x="835130" y="1878663"/>
            <a:ext cx="8594858" cy="1938992"/>
          </a:xfrm>
          <a:prstGeom prst="rect">
            <a:avLst/>
          </a:prstGeom>
          <a:noFill/>
        </p:spPr>
        <p:txBody>
          <a:bodyPr wrap="square" rtlCol="0">
            <a:spAutoFit/>
          </a:bodyPr>
          <a:lstStyle/>
          <a:p>
            <a:r>
              <a:rPr lang="en-US" sz="2400"/>
              <a:t>Arneal found the highest level of volunteer involvement came when an organization or company offered to match what was </a:t>
            </a:r>
          </a:p>
          <a:p>
            <a:r>
              <a:rPr lang="en-US" sz="2400"/>
              <a:t>raised or donated (Arneal, 2015). Schulte found more than</a:t>
            </a:r>
          </a:p>
          <a:p>
            <a:r>
              <a:rPr lang="en-US" sz="2400"/>
              <a:t>three-fourths of Millennials agreed to donate time when they </a:t>
            </a:r>
          </a:p>
          <a:p>
            <a:r>
              <a:rPr lang="en-US" sz="2400"/>
              <a:t>could use specialized skills (Schulte, 2015)</a:t>
            </a:r>
          </a:p>
        </p:txBody>
      </p:sp>
      <p:pic>
        <p:nvPicPr>
          <p:cNvPr id="6" name="Picture 5" descr="millenialImpact.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0232" y="3892964"/>
            <a:ext cx="6421369" cy="2838921"/>
          </a:xfrm>
          <a:prstGeom prst="rect">
            <a:avLst/>
          </a:prstGeom>
          <a:ln>
            <a:solidFill>
              <a:srgbClr val="000000"/>
            </a:solidFill>
          </a:ln>
          <a:effectLst>
            <a:outerShdw blurRad="50800" dist="38100" dir="2700000" algn="tl" rotWithShape="0">
              <a:prstClr val="black">
                <a:alpha val="40000"/>
              </a:prstClr>
            </a:outerShdw>
          </a:effectLst>
        </p:spPr>
      </p:pic>
      <p:sp>
        <p:nvSpPr>
          <p:cNvPr id="12" name="TextBox 11"/>
          <p:cNvSpPr txBox="1"/>
          <p:nvPr/>
        </p:nvSpPr>
        <p:spPr>
          <a:xfrm>
            <a:off x="2798432" y="747987"/>
            <a:ext cx="6595137" cy="677108"/>
          </a:xfrm>
          <a:prstGeom prst="rect">
            <a:avLst/>
          </a:prstGeom>
          <a:noFill/>
        </p:spPr>
        <p:txBody>
          <a:bodyPr wrap="none" rtlCol="0">
            <a:spAutoFit/>
          </a:bodyPr>
          <a:lstStyle/>
          <a:p>
            <a:r>
              <a:rPr lang="en-US" sz="3800">
                <a:latin typeface="Limelight Regular"/>
                <a:cs typeface="Limelight Regular"/>
              </a:rPr>
              <a:t>What are the symptoms?</a:t>
            </a:r>
          </a:p>
        </p:txBody>
      </p:sp>
    </p:spTree>
    <p:extLst>
      <p:ext uri="{BB962C8B-B14F-4D97-AF65-F5344CB8AC3E}">
        <p14:creationId xmlns:p14="http://schemas.microsoft.com/office/powerpoint/2010/main" val="2980172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perslip.png"/>
          <p:cNvPicPr>
            <a:picLocks noChangeAspect="1"/>
          </p:cNvPicPr>
          <p:nvPr/>
        </p:nvPicPr>
        <p:blipFill>
          <a:blip r:embed="rId2">
            <a:alphaModFix amt="60000"/>
            <a:extLst>
              <a:ext uri="{28A0092B-C50C-407E-A947-70E740481C1C}">
                <a14:useLocalDpi xmlns:a14="http://schemas.microsoft.com/office/drawing/2010/main" val="0"/>
              </a:ext>
            </a:extLst>
          </a:blip>
          <a:stretch>
            <a:fillRect/>
          </a:stretch>
        </p:blipFill>
        <p:spPr>
          <a:xfrm>
            <a:off x="-243579" y="1600666"/>
            <a:ext cx="9623333" cy="3948356"/>
          </a:xfrm>
          <a:prstGeom prst="rect">
            <a:avLst/>
          </a:prstGeom>
        </p:spPr>
      </p:pic>
      <p:sp>
        <p:nvSpPr>
          <p:cNvPr id="5" name="TextBox 4"/>
          <p:cNvSpPr txBox="1"/>
          <p:nvPr/>
        </p:nvSpPr>
        <p:spPr>
          <a:xfrm>
            <a:off x="974316" y="2557069"/>
            <a:ext cx="7672739" cy="1938992"/>
          </a:xfrm>
          <a:prstGeom prst="rect">
            <a:avLst/>
          </a:prstGeom>
          <a:noFill/>
        </p:spPr>
        <p:txBody>
          <a:bodyPr wrap="square" rtlCol="0">
            <a:spAutoFit/>
          </a:bodyPr>
          <a:lstStyle/>
          <a:p>
            <a:r>
              <a:rPr lang="en-US" sz="2400"/>
              <a:t>In Bedford, Protestant is the dominant religion - a religion that stems from Christianity (City-Data). </a:t>
            </a:r>
            <a:r>
              <a:rPr lang="en-US" sz="2400">
                <a:solidFill>
                  <a:srgbClr val="000000"/>
                </a:solidFill>
                <a:ea typeface="Lucida Grande"/>
                <a:cs typeface="Lucida Grande"/>
              </a:rPr>
              <a:t>While many might see this as an inhibition, one of Christianity’s core values is love (Access-Jesus.com), meaning that these people continuously preach love.</a:t>
            </a:r>
            <a:endParaRPr lang="en-US" sz="2400"/>
          </a:p>
        </p:txBody>
      </p:sp>
      <p:pic>
        <p:nvPicPr>
          <p:cNvPr id="10" name="Picture 9" descr="stethoscope.jpg"/>
          <p:cNvPicPr>
            <a:picLocks noChangeAspect="1"/>
          </p:cNvPicPr>
          <p:nvPr/>
        </p:nvPicPr>
        <p:blipFill rotWithShape="1">
          <a:blip r:embed="rId3">
            <a:extLst>
              <a:ext uri="{28A0092B-C50C-407E-A947-70E740481C1C}">
                <a14:useLocalDpi xmlns:a14="http://schemas.microsoft.com/office/drawing/2010/main" val="0"/>
              </a:ext>
            </a:extLst>
          </a:blip>
          <a:srcRect l="22999" r="25956"/>
          <a:stretch/>
        </p:blipFill>
        <p:spPr>
          <a:xfrm flipH="1">
            <a:off x="8977627" y="293468"/>
            <a:ext cx="3092583" cy="6407978"/>
          </a:xfrm>
          <a:prstGeom prst="rect">
            <a:avLst/>
          </a:prstGeom>
        </p:spPr>
      </p:pic>
      <p:sp>
        <p:nvSpPr>
          <p:cNvPr id="11" name="TextBox 10"/>
          <p:cNvSpPr txBox="1"/>
          <p:nvPr/>
        </p:nvSpPr>
        <p:spPr>
          <a:xfrm>
            <a:off x="2798432" y="747987"/>
            <a:ext cx="6595137" cy="677108"/>
          </a:xfrm>
          <a:prstGeom prst="rect">
            <a:avLst/>
          </a:prstGeom>
          <a:noFill/>
        </p:spPr>
        <p:txBody>
          <a:bodyPr wrap="none" rtlCol="0">
            <a:spAutoFit/>
          </a:bodyPr>
          <a:lstStyle/>
          <a:p>
            <a:r>
              <a:rPr lang="en-US" sz="3800">
                <a:latin typeface="Limelight Regular"/>
                <a:cs typeface="Limelight Regular"/>
              </a:rPr>
              <a:t>What are the symptoms?</a:t>
            </a:r>
          </a:p>
        </p:txBody>
      </p:sp>
    </p:spTree>
    <p:extLst>
      <p:ext uri="{BB962C8B-B14F-4D97-AF65-F5344CB8AC3E}">
        <p14:creationId xmlns:p14="http://schemas.microsoft.com/office/powerpoint/2010/main" val="3236531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tethoscope.jpg"/>
          <p:cNvPicPr>
            <a:picLocks noChangeAspect="1"/>
          </p:cNvPicPr>
          <p:nvPr/>
        </p:nvPicPr>
        <p:blipFill rotWithShape="1">
          <a:blip r:embed="rId2">
            <a:extLst>
              <a:ext uri="{28A0092B-C50C-407E-A947-70E740481C1C}">
                <a14:useLocalDpi xmlns:a14="http://schemas.microsoft.com/office/drawing/2010/main" val="0"/>
              </a:ext>
            </a:extLst>
          </a:blip>
          <a:srcRect l="22999" r="25956"/>
          <a:stretch/>
        </p:blipFill>
        <p:spPr>
          <a:xfrm flipH="1">
            <a:off x="8977627" y="293468"/>
            <a:ext cx="3092583" cy="6407978"/>
          </a:xfrm>
          <a:prstGeom prst="rect">
            <a:avLst/>
          </a:prstGeom>
        </p:spPr>
      </p:pic>
      <p:sp>
        <p:nvSpPr>
          <p:cNvPr id="3" name="TextBox 2"/>
          <p:cNvSpPr txBox="1"/>
          <p:nvPr/>
        </p:nvSpPr>
        <p:spPr>
          <a:xfrm>
            <a:off x="2798432" y="747987"/>
            <a:ext cx="6595137" cy="677108"/>
          </a:xfrm>
          <a:prstGeom prst="rect">
            <a:avLst/>
          </a:prstGeom>
          <a:noFill/>
        </p:spPr>
        <p:txBody>
          <a:bodyPr wrap="none" rtlCol="0">
            <a:spAutoFit/>
          </a:bodyPr>
          <a:lstStyle/>
          <a:p>
            <a:r>
              <a:rPr lang="en-US" sz="3800">
                <a:latin typeface="Limelight Regular"/>
                <a:cs typeface="Limelight Regular"/>
              </a:rPr>
              <a:t>What are the symptoms?</a:t>
            </a:r>
          </a:p>
        </p:txBody>
      </p:sp>
      <p:pic>
        <p:nvPicPr>
          <p:cNvPr id="9" name="Picture 8" descr="paperslip.png"/>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0" y="2000753"/>
            <a:ext cx="10787071" cy="2295825"/>
          </a:xfrm>
          <a:prstGeom prst="rect">
            <a:avLst/>
          </a:prstGeom>
        </p:spPr>
      </p:pic>
      <p:sp>
        <p:nvSpPr>
          <p:cNvPr id="5" name="TextBox 4"/>
          <p:cNvSpPr txBox="1"/>
          <p:nvPr/>
        </p:nvSpPr>
        <p:spPr>
          <a:xfrm>
            <a:off x="974316" y="2591861"/>
            <a:ext cx="9064620" cy="1107996"/>
          </a:xfrm>
          <a:prstGeom prst="rect">
            <a:avLst/>
          </a:prstGeom>
          <a:noFill/>
        </p:spPr>
        <p:txBody>
          <a:bodyPr wrap="square" rtlCol="0">
            <a:spAutoFit/>
          </a:bodyPr>
          <a:lstStyle/>
          <a:p>
            <a:r>
              <a:rPr lang="en-US" sz="2200"/>
              <a:t>One case study looked at about metropolitans in the St. Paul area took real pride in their intricate bike paths and brought people together (Krizek, 2007). Families could go to the park and use the bike path at the same time.</a:t>
            </a:r>
          </a:p>
        </p:txBody>
      </p:sp>
      <p:graphicFrame>
        <p:nvGraphicFramePr>
          <p:cNvPr id="7" name="Table 6"/>
          <p:cNvGraphicFramePr>
            <a:graphicFrameLocks noGrp="1"/>
          </p:cNvGraphicFramePr>
          <p:nvPr>
            <p:extLst>
              <p:ext uri="{D42A27DB-BD31-4B8C-83A1-F6EECF244321}">
                <p14:modId xmlns:p14="http://schemas.microsoft.com/office/powerpoint/2010/main" val="1534254786"/>
              </p:ext>
            </p:extLst>
          </p:nvPr>
        </p:nvGraphicFramePr>
        <p:xfrm>
          <a:off x="838200" y="1825625"/>
          <a:ext cx="8127999" cy="4389120"/>
        </p:xfrm>
        <a:graphic>
          <a:graphicData uri="http://schemas.openxmlformats.org/drawingml/2006/table">
            <a:tbl>
              <a:tblPr firstRow="1" bandRow="1">
                <a:tableStyleId>{2D5ABB26-0587-4C30-8999-92F81FD0307C}</a:tableStyleId>
              </a:tblPr>
              <a:tblGrid>
                <a:gridCol w="2709333"/>
                <a:gridCol w="2709333"/>
                <a:gridCol w="2709333"/>
              </a:tblGrid>
              <a:tr h="370840">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2400"/>
                        <a:t>St. Paul, MN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2400"/>
                        <a:t>Paoli, IN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370840">
                <a:tc>
                  <a:txBody>
                    <a:bodyPr/>
                    <a:lstStyle/>
                    <a:p>
                      <a:r>
                        <a:rPr lang="en-US" sz="2400"/>
                        <a:t>Population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2400"/>
                        <a:t>307,059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2400"/>
                        <a:t>3,626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370840">
                <a:tc>
                  <a:txBody>
                    <a:bodyPr/>
                    <a:lstStyle/>
                    <a:p>
                      <a:r>
                        <a:rPr lang="en-US" sz="2400"/>
                        <a:t>Median Income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2400"/>
                        <a:t>$61,665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2400"/>
                        <a:t>$42,529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370840">
                <a:tc>
                  <a:txBody>
                    <a:bodyPr/>
                    <a:lstStyle/>
                    <a:p>
                      <a:r>
                        <a:rPr lang="en-US" sz="2400"/>
                        <a:t>% population with Master's or Doctorate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2400"/>
                        <a:t>36%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2400"/>
                        <a:t>10%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370840">
                <a:tc>
                  <a:txBody>
                    <a:bodyPr/>
                    <a:lstStyle/>
                    <a:p>
                      <a:r>
                        <a:rPr lang="en-US" sz="2400"/>
                        <a:t>% White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2400"/>
                        <a:t>55%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2400"/>
                        <a:t>97%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370840">
                <a:tc>
                  <a:txBody>
                    <a:bodyPr/>
                    <a:lstStyle/>
                    <a:p>
                      <a:r>
                        <a:rPr lang="en-US" sz="2400"/>
                        <a:t>% Black</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2400"/>
                        <a:t>17%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t>.47%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370840">
                <a:tc>
                  <a:txBody>
                    <a:bodyPr/>
                    <a:lstStyle/>
                    <a:p>
                      <a:r>
                        <a:rPr lang="en-US" sz="2400"/>
                        <a:t>% Hispanic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2400"/>
                        <a:t>10%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2400"/>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370840">
                <a:tc>
                  <a:txBody>
                    <a:bodyPr/>
                    <a:lstStyle/>
                    <a:p>
                      <a:r>
                        <a:rPr lang="en-US" sz="2400"/>
                        <a:t>% Asian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2400"/>
                        <a:t>17%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r>
                        <a:rPr lang="en-US" sz="2400"/>
                        <a:t>.44%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1012704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ethoscope.jpg"/>
          <p:cNvPicPr>
            <a:picLocks noChangeAspect="1"/>
          </p:cNvPicPr>
          <p:nvPr/>
        </p:nvPicPr>
        <p:blipFill rotWithShape="1">
          <a:blip r:embed="rId2">
            <a:extLst>
              <a:ext uri="{28A0092B-C50C-407E-A947-70E740481C1C}">
                <a14:useLocalDpi xmlns:a14="http://schemas.microsoft.com/office/drawing/2010/main" val="0"/>
              </a:ext>
            </a:extLst>
          </a:blip>
          <a:srcRect l="22999" r="25956"/>
          <a:stretch/>
        </p:blipFill>
        <p:spPr>
          <a:xfrm flipH="1">
            <a:off x="8977627" y="293468"/>
            <a:ext cx="3092583" cy="6407978"/>
          </a:xfrm>
          <a:prstGeom prst="rect">
            <a:avLst/>
          </a:prstGeom>
        </p:spPr>
      </p:pic>
      <p:sp>
        <p:nvSpPr>
          <p:cNvPr id="11" name="TextBox 10"/>
          <p:cNvSpPr txBox="1"/>
          <p:nvPr/>
        </p:nvSpPr>
        <p:spPr>
          <a:xfrm>
            <a:off x="2798432" y="747987"/>
            <a:ext cx="6595137" cy="677108"/>
          </a:xfrm>
          <a:prstGeom prst="rect">
            <a:avLst/>
          </a:prstGeom>
          <a:noFill/>
        </p:spPr>
        <p:txBody>
          <a:bodyPr wrap="none" rtlCol="0">
            <a:spAutoFit/>
          </a:bodyPr>
          <a:lstStyle/>
          <a:p>
            <a:r>
              <a:rPr lang="en-US" sz="3800">
                <a:latin typeface="Limelight Regular"/>
                <a:cs typeface="Limelight Regular"/>
              </a:rPr>
              <a:t>What are the symptoms?</a:t>
            </a:r>
          </a:p>
        </p:txBody>
      </p:sp>
      <p:pic>
        <p:nvPicPr>
          <p:cNvPr id="2" name="Picture 1" descr="paperslip.png"/>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243579" y="1600666"/>
            <a:ext cx="9623333" cy="3269949"/>
          </a:xfrm>
          <a:prstGeom prst="rect">
            <a:avLst/>
          </a:prstGeom>
        </p:spPr>
      </p:pic>
      <p:sp>
        <p:nvSpPr>
          <p:cNvPr id="5" name="TextBox 4"/>
          <p:cNvSpPr txBox="1"/>
          <p:nvPr/>
        </p:nvSpPr>
        <p:spPr>
          <a:xfrm>
            <a:off x="800333" y="2313538"/>
            <a:ext cx="7672739" cy="1938992"/>
          </a:xfrm>
          <a:prstGeom prst="rect">
            <a:avLst/>
          </a:prstGeom>
          <a:noFill/>
        </p:spPr>
        <p:txBody>
          <a:bodyPr wrap="square" rtlCol="0">
            <a:spAutoFit/>
          </a:bodyPr>
          <a:lstStyle/>
          <a:p>
            <a:r>
              <a:rPr lang="en-US" sz="2400">
                <a:solidFill>
                  <a:srgbClr val="000000"/>
                </a:solidFill>
                <a:ea typeface="Calibri"/>
                <a:cs typeface="Calibri"/>
              </a:rPr>
              <a:t>Alfred North Whitehead once said, “civilization advances by extending the number of operations we can perform without thinking about them” (Henderson). </a:t>
            </a:r>
            <a:r>
              <a:rPr lang="en-US" sz="2400"/>
              <a:t>By listening to others and allowing them to shape our opinions, we as humans, save time. </a:t>
            </a:r>
          </a:p>
        </p:txBody>
      </p:sp>
      <p:pic>
        <p:nvPicPr>
          <p:cNvPr id="7" name="Picture 6" descr="paperslip.png"/>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404356" y="4957590"/>
            <a:ext cx="9973527" cy="1509215"/>
          </a:xfrm>
          <a:prstGeom prst="rect">
            <a:avLst/>
          </a:prstGeom>
        </p:spPr>
      </p:pic>
      <p:sp>
        <p:nvSpPr>
          <p:cNvPr id="4" name="TextBox 3"/>
          <p:cNvSpPr txBox="1"/>
          <p:nvPr/>
        </p:nvSpPr>
        <p:spPr>
          <a:xfrm>
            <a:off x="556752" y="5253306"/>
            <a:ext cx="8768845" cy="769441"/>
          </a:xfrm>
          <a:prstGeom prst="rect">
            <a:avLst/>
          </a:prstGeom>
          <a:noFill/>
        </p:spPr>
        <p:txBody>
          <a:bodyPr wrap="square" rtlCol="0">
            <a:spAutoFit/>
          </a:bodyPr>
          <a:lstStyle/>
          <a:p>
            <a:r>
              <a:rPr lang="en-US" sz="2200"/>
              <a:t>Henderson, Rob. “The Science Behind Why People Follow the Crowd.” Psychology Today, Sussex Publishers, 24 May 2017. </a:t>
            </a:r>
          </a:p>
        </p:txBody>
      </p:sp>
      <p:pic>
        <p:nvPicPr>
          <p:cNvPr id="6" name="Picture 5" descr="psychToday.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797" y="1669780"/>
            <a:ext cx="10380843" cy="4383699"/>
          </a:xfrm>
          <a:prstGeom prst="rect">
            <a:avLst/>
          </a:prstGeom>
          <a:ln>
            <a:solidFill>
              <a:schemeClr val="tx1"/>
            </a:solidFill>
          </a:ln>
        </p:spPr>
      </p:pic>
      <p:pic>
        <p:nvPicPr>
          <p:cNvPr id="9" name="Picture 8" descr="Whitehe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5882" y="0"/>
            <a:ext cx="4484595" cy="6742573"/>
          </a:xfrm>
          <a:prstGeom prst="rect">
            <a:avLst/>
          </a:prstGeom>
        </p:spPr>
      </p:pic>
    </p:spTree>
    <p:extLst>
      <p:ext uri="{BB962C8B-B14F-4D97-AF65-F5344CB8AC3E}">
        <p14:creationId xmlns:p14="http://schemas.microsoft.com/office/powerpoint/2010/main" val="478531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tethoscope.jpg"/>
          <p:cNvPicPr>
            <a:picLocks noChangeAspect="1"/>
          </p:cNvPicPr>
          <p:nvPr/>
        </p:nvPicPr>
        <p:blipFill rotWithShape="1">
          <a:blip r:embed="rId2">
            <a:extLst>
              <a:ext uri="{28A0092B-C50C-407E-A947-70E740481C1C}">
                <a14:useLocalDpi xmlns:a14="http://schemas.microsoft.com/office/drawing/2010/main" val="0"/>
              </a:ext>
            </a:extLst>
          </a:blip>
          <a:srcRect l="22999" r="25956"/>
          <a:stretch/>
        </p:blipFill>
        <p:spPr>
          <a:xfrm flipH="1">
            <a:off x="8977627" y="293468"/>
            <a:ext cx="3092583" cy="6407978"/>
          </a:xfrm>
          <a:prstGeom prst="rect">
            <a:avLst/>
          </a:prstGeom>
        </p:spPr>
      </p:pic>
      <p:pic>
        <p:nvPicPr>
          <p:cNvPr id="2" name="Picture 1" descr="paperslip.png"/>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243579" y="1600666"/>
            <a:ext cx="9623333" cy="2434987"/>
          </a:xfrm>
          <a:prstGeom prst="rect">
            <a:avLst/>
          </a:prstGeom>
        </p:spPr>
      </p:pic>
      <p:sp>
        <p:nvSpPr>
          <p:cNvPr id="5" name="TextBox 4"/>
          <p:cNvSpPr txBox="1"/>
          <p:nvPr/>
        </p:nvSpPr>
        <p:spPr>
          <a:xfrm>
            <a:off x="800333" y="2243958"/>
            <a:ext cx="7672739" cy="1200328"/>
          </a:xfrm>
          <a:prstGeom prst="rect">
            <a:avLst/>
          </a:prstGeom>
          <a:noFill/>
        </p:spPr>
        <p:txBody>
          <a:bodyPr wrap="square" rtlCol="0">
            <a:spAutoFit/>
          </a:bodyPr>
          <a:lstStyle/>
          <a:p>
            <a:r>
              <a:rPr lang="en-US" sz="2400">
                <a:solidFill>
                  <a:srgbClr val="000000"/>
                </a:solidFill>
                <a:ea typeface="Calibri"/>
                <a:cs typeface="Calibri"/>
              </a:rPr>
              <a:t>“racial diversity is associated with increased sales revenue, more customers, greater market share, and greater relative profits” (Herring).</a:t>
            </a:r>
            <a:endParaRPr lang="en-US" sz="2400"/>
          </a:p>
        </p:txBody>
      </p:sp>
      <p:pic>
        <p:nvPicPr>
          <p:cNvPr id="7" name="Picture 6" descr="paperslip.png"/>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404356" y="4331370"/>
            <a:ext cx="10913051" cy="1756901"/>
          </a:xfrm>
          <a:prstGeom prst="rect">
            <a:avLst/>
          </a:prstGeom>
        </p:spPr>
      </p:pic>
      <p:sp>
        <p:nvSpPr>
          <p:cNvPr id="4" name="TextBox 3"/>
          <p:cNvSpPr txBox="1"/>
          <p:nvPr/>
        </p:nvSpPr>
        <p:spPr>
          <a:xfrm>
            <a:off x="556752" y="4627086"/>
            <a:ext cx="8768845" cy="1107996"/>
          </a:xfrm>
          <a:prstGeom prst="rect">
            <a:avLst/>
          </a:prstGeom>
          <a:noFill/>
        </p:spPr>
        <p:txBody>
          <a:bodyPr wrap="square" rtlCol="0">
            <a:spAutoFit/>
          </a:bodyPr>
          <a:lstStyle/>
          <a:p>
            <a:r>
              <a:rPr lang="en-US" sz="2200"/>
              <a:t>Herring, Cedric. “Does Diversity Pay?: Race, Gender, and the Business Case for Diversity.” American Sociological Review, vol. 74, no. 2, 2009, pp. 208–224. Sage Journals.</a:t>
            </a:r>
          </a:p>
        </p:txBody>
      </p:sp>
      <p:sp>
        <p:nvSpPr>
          <p:cNvPr id="10" name="TextBox 9"/>
          <p:cNvSpPr txBox="1"/>
          <p:nvPr/>
        </p:nvSpPr>
        <p:spPr>
          <a:xfrm>
            <a:off x="1391880" y="1739505"/>
            <a:ext cx="8281687" cy="3416320"/>
          </a:xfrm>
          <a:prstGeom prst="rect">
            <a:avLst/>
          </a:prstGeom>
          <a:solidFill>
            <a:srgbClr val="FFFFFF"/>
          </a:solidFill>
          <a:ln>
            <a:solidFill>
              <a:schemeClr val="tx1"/>
            </a:solidFill>
          </a:ln>
          <a:effectLst>
            <a:outerShdw blurRad="152400" dist="114300" dir="2700000" algn="tl" rotWithShape="0">
              <a:prstClr val="black">
                <a:alpha val="40000"/>
              </a:prstClr>
            </a:outerShdw>
          </a:effectLst>
        </p:spPr>
        <p:txBody>
          <a:bodyPr wrap="square" lIns="274320" tIns="274320" rIns="274320" bIns="274320" rtlCol="0">
            <a:spAutoFit/>
          </a:bodyPr>
          <a:lstStyle/>
          <a:p>
            <a:r>
              <a:rPr lang="en-US" sz="2400"/>
              <a:t>Using data from the 1996 to 1997 National Organizations Survey, a national sample of for-profit business organizations, this article tests eight hypotheses derived from the value-in-diversity thesis. The results support seven of these hypotheses: racial diversity is associated with increased sales revenue, more customers, greater market share, and greater relative profits.</a:t>
            </a:r>
          </a:p>
          <a:p>
            <a:r>
              <a:rPr lang="en-US"/>
              <a:t>	</a:t>
            </a:r>
          </a:p>
        </p:txBody>
      </p:sp>
      <p:sp>
        <p:nvSpPr>
          <p:cNvPr id="12" name="TextBox 11"/>
          <p:cNvSpPr txBox="1"/>
          <p:nvPr/>
        </p:nvSpPr>
        <p:spPr>
          <a:xfrm>
            <a:off x="2798432" y="747987"/>
            <a:ext cx="6595137" cy="677108"/>
          </a:xfrm>
          <a:prstGeom prst="rect">
            <a:avLst/>
          </a:prstGeom>
          <a:noFill/>
        </p:spPr>
        <p:txBody>
          <a:bodyPr wrap="none" rtlCol="0">
            <a:spAutoFit/>
          </a:bodyPr>
          <a:lstStyle/>
          <a:p>
            <a:r>
              <a:rPr lang="en-US" sz="3800">
                <a:latin typeface="Limelight Regular"/>
                <a:cs typeface="Limelight Regular"/>
              </a:rPr>
              <a:t>What are the symptoms?</a:t>
            </a:r>
          </a:p>
        </p:txBody>
      </p:sp>
    </p:spTree>
    <p:extLst>
      <p:ext uri="{BB962C8B-B14F-4D97-AF65-F5344CB8AC3E}">
        <p14:creationId xmlns:p14="http://schemas.microsoft.com/office/powerpoint/2010/main" val="1375812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n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615910" y="581430"/>
            <a:ext cx="9753600" cy="5486400"/>
          </a:xfrm>
          <a:prstGeom prst="rect">
            <a:avLst/>
          </a:prstGeom>
        </p:spPr>
      </p:pic>
      <p:sp>
        <p:nvSpPr>
          <p:cNvPr id="2" name="TextBox 1"/>
          <p:cNvSpPr txBox="1"/>
          <p:nvPr/>
        </p:nvSpPr>
        <p:spPr>
          <a:xfrm>
            <a:off x="1200497" y="2104803"/>
            <a:ext cx="6744580" cy="892552"/>
          </a:xfrm>
          <a:prstGeom prst="rect">
            <a:avLst/>
          </a:prstGeom>
          <a:noFill/>
        </p:spPr>
        <p:txBody>
          <a:bodyPr wrap="none" rtlCol="0">
            <a:spAutoFit/>
          </a:bodyPr>
          <a:lstStyle/>
          <a:p>
            <a:r>
              <a:rPr lang="en-US" sz="2800"/>
              <a:t>Students don't know what they're looking at</a:t>
            </a:r>
          </a:p>
          <a:p>
            <a:r>
              <a:rPr lang="en-US" sz="2400"/>
              <a:t>   ("everything's a website" [Badke, 2012])</a:t>
            </a:r>
          </a:p>
        </p:txBody>
      </p:sp>
      <p:sp>
        <p:nvSpPr>
          <p:cNvPr id="3" name="TextBox 2"/>
          <p:cNvSpPr txBox="1"/>
          <p:nvPr/>
        </p:nvSpPr>
        <p:spPr>
          <a:xfrm>
            <a:off x="3325719" y="747987"/>
            <a:ext cx="5540562" cy="677108"/>
          </a:xfrm>
          <a:prstGeom prst="rect">
            <a:avLst/>
          </a:prstGeom>
          <a:noFill/>
        </p:spPr>
        <p:txBody>
          <a:bodyPr wrap="none" rtlCol="0">
            <a:spAutoFit/>
          </a:bodyPr>
          <a:lstStyle/>
          <a:p>
            <a:r>
              <a:rPr lang="en-US" sz="3800">
                <a:latin typeface="Limelight Regular"/>
                <a:cs typeface="Limelight Regular"/>
              </a:rPr>
              <a:t>What's the problem?</a:t>
            </a:r>
          </a:p>
        </p:txBody>
      </p:sp>
      <p:sp>
        <p:nvSpPr>
          <p:cNvPr id="4" name="TextBox 3"/>
          <p:cNvSpPr txBox="1"/>
          <p:nvPr/>
        </p:nvSpPr>
        <p:spPr>
          <a:xfrm>
            <a:off x="1178914" y="3405276"/>
            <a:ext cx="5712772" cy="954107"/>
          </a:xfrm>
          <a:prstGeom prst="rect">
            <a:avLst/>
          </a:prstGeom>
          <a:noFill/>
        </p:spPr>
        <p:txBody>
          <a:bodyPr wrap="none" rtlCol="0">
            <a:spAutoFit/>
          </a:bodyPr>
          <a:lstStyle/>
          <a:p>
            <a:r>
              <a:rPr lang="en-US" sz="2800"/>
              <a:t>Students don't know what to look for</a:t>
            </a:r>
          </a:p>
          <a:p>
            <a:endParaRPr lang="en-US" sz="2800"/>
          </a:p>
        </p:txBody>
      </p:sp>
      <p:sp>
        <p:nvSpPr>
          <p:cNvPr id="5" name="TextBox 4"/>
          <p:cNvSpPr txBox="1"/>
          <p:nvPr/>
        </p:nvSpPr>
        <p:spPr>
          <a:xfrm>
            <a:off x="2696767" y="6140455"/>
            <a:ext cx="6789990" cy="369332"/>
          </a:xfrm>
          <a:prstGeom prst="rect">
            <a:avLst/>
          </a:prstGeom>
          <a:noFill/>
        </p:spPr>
        <p:txBody>
          <a:bodyPr wrap="none" rtlCol="0">
            <a:spAutoFit/>
          </a:bodyPr>
          <a:lstStyle/>
          <a:p>
            <a:r>
              <a:rPr lang="en-US"/>
              <a:t>Badke, W. (2012). When everything is a website. </a:t>
            </a:r>
            <a:r>
              <a:rPr lang="en-US" i="1"/>
              <a:t>Online, 36</a:t>
            </a:r>
            <a:r>
              <a:rPr lang="en-US"/>
              <a:t>(5), 48–50.</a:t>
            </a:r>
          </a:p>
        </p:txBody>
      </p:sp>
      <p:sp>
        <p:nvSpPr>
          <p:cNvPr id="7" name="TextBox 6"/>
          <p:cNvSpPr txBox="1"/>
          <p:nvPr/>
        </p:nvSpPr>
        <p:spPr>
          <a:xfrm>
            <a:off x="1174728" y="4427429"/>
            <a:ext cx="7211350" cy="1384995"/>
          </a:xfrm>
          <a:prstGeom prst="rect">
            <a:avLst/>
          </a:prstGeom>
          <a:noFill/>
        </p:spPr>
        <p:txBody>
          <a:bodyPr wrap="square" rtlCol="0">
            <a:spAutoFit/>
          </a:bodyPr>
          <a:lstStyle/>
          <a:p>
            <a:r>
              <a:rPr lang="en-US" sz="2800"/>
              <a:t>Students don't know they have a voice in an academic context</a:t>
            </a:r>
          </a:p>
          <a:p>
            <a:endParaRPr lang="en-US" sz="2800"/>
          </a:p>
        </p:txBody>
      </p:sp>
    </p:spTree>
    <p:extLst>
      <p:ext uri="{BB962C8B-B14F-4D97-AF65-F5344CB8AC3E}">
        <p14:creationId xmlns:p14="http://schemas.microsoft.com/office/powerpoint/2010/main" val="3140382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98369956"/>
              </p:ext>
            </p:extLst>
          </p:nvPr>
        </p:nvGraphicFramePr>
        <p:xfrm>
          <a:off x="5776301" y="1722288"/>
          <a:ext cx="5532030" cy="5135712"/>
        </p:xfrm>
        <a:graphic>
          <a:graphicData uri="http://schemas.openxmlformats.org/drawingml/2006/table">
            <a:tbl>
              <a:tblPr firstRow="1" bandRow="1">
                <a:tableStyleId>{5C22544A-7EE6-4342-B048-85BDC9FD1C3A}</a:tableStyleId>
              </a:tblPr>
              <a:tblGrid>
                <a:gridCol w="1844010"/>
                <a:gridCol w="1844010"/>
                <a:gridCol w="1844010"/>
              </a:tblGrid>
              <a:tr h="472272">
                <a:tc>
                  <a:txBody>
                    <a:bodyPr/>
                    <a:lstStyle/>
                    <a:p>
                      <a:endParaRPr lang="en-US"/>
                    </a:p>
                  </a:txBody>
                  <a:tcPr/>
                </a:tc>
                <a:tc>
                  <a:txBody>
                    <a:bodyPr/>
                    <a:lstStyle/>
                    <a:p>
                      <a:r>
                        <a:rPr lang="en-US" sz="2400"/>
                        <a:t>St. Paul, MN</a:t>
                      </a:r>
                    </a:p>
                  </a:txBody>
                  <a:tcPr/>
                </a:tc>
                <a:tc>
                  <a:txBody>
                    <a:bodyPr/>
                    <a:lstStyle/>
                    <a:p>
                      <a:r>
                        <a:rPr lang="en-US" sz="2400"/>
                        <a:t>Paoli, IN</a:t>
                      </a:r>
                    </a:p>
                  </a:txBody>
                  <a:tcPr/>
                </a:tc>
              </a:tr>
              <a:tr h="396790">
                <a:tc>
                  <a:txBody>
                    <a:bodyPr/>
                    <a:lstStyle/>
                    <a:p>
                      <a:r>
                        <a:rPr lang="en-US" sz="2400"/>
                        <a:t>Population</a:t>
                      </a:r>
                    </a:p>
                  </a:txBody>
                  <a:tcPr/>
                </a:tc>
                <a:tc>
                  <a:txBody>
                    <a:bodyPr/>
                    <a:lstStyle/>
                    <a:p>
                      <a:r>
                        <a:rPr lang="en-US" sz="2400"/>
                        <a:t>307,059</a:t>
                      </a:r>
                    </a:p>
                  </a:txBody>
                  <a:tcPr/>
                </a:tc>
                <a:tc>
                  <a:txBody>
                    <a:bodyPr/>
                    <a:lstStyle/>
                    <a:p>
                      <a:r>
                        <a:rPr lang="en-US" sz="2400"/>
                        <a:t>3,626</a:t>
                      </a:r>
                    </a:p>
                  </a:txBody>
                  <a:tcPr/>
                </a:tc>
              </a:tr>
              <a:tr h="396790">
                <a:tc>
                  <a:txBody>
                    <a:bodyPr/>
                    <a:lstStyle/>
                    <a:p>
                      <a:r>
                        <a:rPr lang="en-US" sz="2400"/>
                        <a:t>Median Income</a:t>
                      </a:r>
                    </a:p>
                  </a:txBody>
                  <a:tcPr/>
                </a:tc>
                <a:tc>
                  <a:txBody>
                    <a:bodyPr/>
                    <a:lstStyle/>
                    <a:p>
                      <a:r>
                        <a:rPr lang="en-US" sz="2400"/>
                        <a:t>$61,665</a:t>
                      </a:r>
                    </a:p>
                  </a:txBody>
                  <a:tcPr/>
                </a:tc>
                <a:tc>
                  <a:txBody>
                    <a:bodyPr/>
                    <a:lstStyle/>
                    <a:p>
                      <a:r>
                        <a:rPr lang="en-US" sz="2400"/>
                        <a:t>$42,529</a:t>
                      </a:r>
                    </a:p>
                  </a:txBody>
                  <a:tcPr/>
                </a:tc>
              </a:tr>
              <a:tr h="1031653">
                <a:tc>
                  <a:txBody>
                    <a:bodyPr/>
                    <a:lstStyle/>
                    <a:p>
                      <a:r>
                        <a:rPr lang="en-US" sz="2400"/>
                        <a:t>% population with Master's or Doctorate</a:t>
                      </a:r>
                    </a:p>
                  </a:txBody>
                  <a:tcPr/>
                </a:tc>
                <a:tc>
                  <a:txBody>
                    <a:bodyPr/>
                    <a:lstStyle/>
                    <a:p>
                      <a:r>
                        <a:rPr lang="en-US" sz="2400"/>
                        <a:t>36%</a:t>
                      </a:r>
                    </a:p>
                  </a:txBody>
                  <a:tcPr/>
                </a:tc>
                <a:tc>
                  <a:txBody>
                    <a:bodyPr/>
                    <a:lstStyle/>
                    <a:p>
                      <a:r>
                        <a:rPr lang="en-US" sz="2400"/>
                        <a:t>10%</a:t>
                      </a:r>
                    </a:p>
                  </a:txBody>
                  <a:tcPr/>
                </a:tc>
              </a:tr>
              <a:tr h="396790">
                <a:tc>
                  <a:txBody>
                    <a:bodyPr/>
                    <a:lstStyle/>
                    <a:p>
                      <a:r>
                        <a:rPr lang="en-US" sz="2400"/>
                        <a:t>% White</a:t>
                      </a:r>
                    </a:p>
                  </a:txBody>
                  <a:tcPr/>
                </a:tc>
                <a:tc>
                  <a:txBody>
                    <a:bodyPr/>
                    <a:lstStyle/>
                    <a:p>
                      <a:r>
                        <a:rPr lang="en-US" sz="2400"/>
                        <a:t>55%</a:t>
                      </a:r>
                    </a:p>
                  </a:txBody>
                  <a:tcPr/>
                </a:tc>
                <a:tc>
                  <a:txBody>
                    <a:bodyPr/>
                    <a:lstStyle/>
                    <a:p>
                      <a:r>
                        <a:rPr lang="en-US" sz="2400"/>
                        <a:t>97%</a:t>
                      </a:r>
                    </a:p>
                  </a:txBody>
                  <a:tcPr/>
                </a:tc>
              </a:tr>
              <a:tr h="396790">
                <a:tc>
                  <a:txBody>
                    <a:bodyPr/>
                    <a:lstStyle/>
                    <a:p>
                      <a:r>
                        <a:rPr lang="en-US" sz="2400"/>
                        <a:t>% Black</a:t>
                      </a:r>
                    </a:p>
                  </a:txBody>
                  <a:tcPr/>
                </a:tc>
                <a:tc>
                  <a:txBody>
                    <a:bodyPr/>
                    <a:lstStyle/>
                    <a:p>
                      <a:r>
                        <a:rPr lang="en-US" sz="2400"/>
                        <a:t>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t>.47%</a:t>
                      </a:r>
                    </a:p>
                  </a:txBody>
                  <a:tcPr/>
                </a:tc>
              </a:tr>
              <a:tr h="396790">
                <a:tc>
                  <a:txBody>
                    <a:bodyPr/>
                    <a:lstStyle/>
                    <a:p>
                      <a:r>
                        <a:rPr lang="en-US" sz="2400"/>
                        <a:t>% Hispanic</a:t>
                      </a:r>
                    </a:p>
                  </a:txBody>
                  <a:tcPr/>
                </a:tc>
                <a:tc>
                  <a:txBody>
                    <a:bodyPr/>
                    <a:lstStyle/>
                    <a:p>
                      <a:r>
                        <a:rPr lang="en-US" sz="2400"/>
                        <a:t>10%</a:t>
                      </a:r>
                    </a:p>
                  </a:txBody>
                  <a:tcPr/>
                </a:tc>
                <a:tc>
                  <a:txBody>
                    <a:bodyPr/>
                    <a:lstStyle/>
                    <a:p>
                      <a:r>
                        <a:rPr lang="en-US" sz="2400"/>
                        <a:t>1%</a:t>
                      </a:r>
                    </a:p>
                  </a:txBody>
                  <a:tcPr/>
                </a:tc>
              </a:tr>
              <a:tr h="396790">
                <a:tc>
                  <a:txBody>
                    <a:bodyPr/>
                    <a:lstStyle/>
                    <a:p>
                      <a:r>
                        <a:rPr lang="en-US" sz="2400"/>
                        <a:t>% Asian</a:t>
                      </a:r>
                    </a:p>
                  </a:txBody>
                  <a:tcPr/>
                </a:tc>
                <a:tc>
                  <a:txBody>
                    <a:bodyPr/>
                    <a:lstStyle/>
                    <a:p>
                      <a:r>
                        <a:rPr lang="en-US" sz="2400"/>
                        <a:t>17%</a:t>
                      </a:r>
                    </a:p>
                  </a:txBody>
                  <a:tcPr/>
                </a:tc>
                <a:tc>
                  <a:txBody>
                    <a:bodyPr/>
                    <a:lstStyle/>
                    <a:p>
                      <a:r>
                        <a:rPr lang="en-US" sz="2400"/>
                        <a:t>.44%</a:t>
                      </a:r>
                    </a:p>
                  </a:txBody>
                  <a:tcPr/>
                </a:tc>
              </a:tr>
            </a:tbl>
          </a:graphicData>
        </a:graphic>
      </p:graphicFrame>
      <p:sp>
        <p:nvSpPr>
          <p:cNvPr id="6" name="TextBox 5"/>
          <p:cNvSpPr txBox="1"/>
          <p:nvPr/>
        </p:nvSpPr>
        <p:spPr>
          <a:xfrm>
            <a:off x="4863907" y="747987"/>
            <a:ext cx="2464186" cy="677108"/>
          </a:xfrm>
          <a:prstGeom prst="rect">
            <a:avLst/>
          </a:prstGeom>
          <a:noFill/>
        </p:spPr>
        <p:txBody>
          <a:bodyPr wrap="none" rtlCol="0">
            <a:spAutoFit/>
          </a:bodyPr>
          <a:lstStyle/>
          <a:p>
            <a:r>
              <a:rPr lang="en-US" sz="3800">
                <a:latin typeface="Limelight Regular"/>
                <a:cs typeface="Limelight Regular"/>
              </a:rPr>
              <a:t>The Goal</a:t>
            </a:r>
          </a:p>
        </p:txBody>
      </p:sp>
      <p:sp>
        <p:nvSpPr>
          <p:cNvPr id="7" name="TextBox 6"/>
          <p:cNvSpPr txBox="1"/>
          <p:nvPr/>
        </p:nvSpPr>
        <p:spPr>
          <a:xfrm>
            <a:off x="835129" y="4644479"/>
            <a:ext cx="3131730" cy="830997"/>
          </a:xfrm>
          <a:prstGeom prst="rect">
            <a:avLst/>
          </a:prstGeom>
          <a:noFill/>
        </p:spPr>
        <p:txBody>
          <a:bodyPr wrap="square" rtlCol="0">
            <a:spAutoFit/>
          </a:bodyPr>
          <a:lstStyle/>
          <a:p>
            <a:pPr marL="342900" indent="-342900">
              <a:buFont typeface="Arial"/>
              <a:buChar char="•"/>
            </a:pPr>
            <a:r>
              <a:rPr lang="en-US" sz="2400"/>
              <a:t>Address the idea of qualified use</a:t>
            </a:r>
          </a:p>
        </p:txBody>
      </p:sp>
      <p:sp>
        <p:nvSpPr>
          <p:cNvPr id="8" name="TextBox 7"/>
          <p:cNvSpPr txBox="1"/>
          <p:nvPr/>
        </p:nvSpPr>
        <p:spPr>
          <a:xfrm>
            <a:off x="761349" y="1961484"/>
            <a:ext cx="4197224" cy="2308324"/>
          </a:xfrm>
          <a:prstGeom prst="rect">
            <a:avLst/>
          </a:prstGeom>
          <a:noFill/>
        </p:spPr>
        <p:txBody>
          <a:bodyPr wrap="square" rtlCol="0">
            <a:spAutoFit/>
          </a:bodyPr>
          <a:lstStyle/>
          <a:p>
            <a:pPr marL="342900" indent="-342900">
              <a:buFont typeface="Arial"/>
              <a:buChar char="•"/>
            </a:pPr>
            <a:r>
              <a:rPr lang="en-US" sz="2400"/>
              <a:t>Give students tools to evaluate the match between the context in which information was created and the context to which they are applying it</a:t>
            </a:r>
          </a:p>
        </p:txBody>
      </p:sp>
    </p:spTree>
    <p:extLst>
      <p:ext uri="{BB962C8B-B14F-4D97-AF65-F5344CB8AC3E}">
        <p14:creationId xmlns:p14="http://schemas.microsoft.com/office/powerpoint/2010/main" val="69656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1311" y="469666"/>
            <a:ext cx="10007304" cy="677108"/>
          </a:xfrm>
          <a:prstGeom prst="rect">
            <a:avLst/>
          </a:prstGeom>
          <a:noFill/>
        </p:spPr>
        <p:txBody>
          <a:bodyPr wrap="none" rtlCol="0">
            <a:spAutoFit/>
          </a:bodyPr>
          <a:lstStyle/>
          <a:p>
            <a:r>
              <a:rPr lang="en-US" sz="3800">
                <a:latin typeface="Limelight Regular"/>
                <a:cs typeface="Limelight Regular"/>
              </a:rPr>
              <a:t>The CRAAP test is like Paul Hollywood</a:t>
            </a:r>
          </a:p>
        </p:txBody>
      </p:sp>
      <p:sp>
        <p:nvSpPr>
          <p:cNvPr id="4" name="TextBox 3"/>
          <p:cNvSpPr txBox="1"/>
          <p:nvPr/>
        </p:nvSpPr>
        <p:spPr>
          <a:xfrm>
            <a:off x="5305318" y="1095888"/>
            <a:ext cx="1559291" cy="461665"/>
          </a:xfrm>
          <a:prstGeom prst="rect">
            <a:avLst/>
          </a:prstGeom>
          <a:noFill/>
        </p:spPr>
        <p:txBody>
          <a:bodyPr wrap="none" rtlCol="0">
            <a:spAutoFit/>
          </a:bodyPr>
          <a:lstStyle/>
          <a:p>
            <a:r>
              <a:rPr lang="en-US" sz="2400"/>
              <a:t>(obviously)</a:t>
            </a:r>
          </a:p>
        </p:txBody>
      </p:sp>
      <p:pic>
        <p:nvPicPr>
          <p:cNvPr id="5" name="Picture 4" descr="PaulHollywood.png"/>
          <p:cNvPicPr>
            <a:picLocks noChangeAspect="1"/>
          </p:cNvPicPr>
          <p:nvPr/>
        </p:nvPicPr>
        <p:blipFill rotWithShape="1">
          <a:blip r:embed="rId2">
            <a:extLst>
              <a:ext uri="{28A0092B-C50C-407E-A947-70E740481C1C}">
                <a14:useLocalDpi xmlns:a14="http://schemas.microsoft.com/office/drawing/2010/main" val="0"/>
              </a:ext>
            </a:extLst>
          </a:blip>
          <a:srcRect l="29182"/>
          <a:stretch/>
        </p:blipFill>
        <p:spPr>
          <a:xfrm>
            <a:off x="3992576" y="1809085"/>
            <a:ext cx="4184775" cy="4543217"/>
          </a:xfrm>
          <a:prstGeom prst="rect">
            <a:avLst/>
          </a:prstGeom>
        </p:spPr>
      </p:pic>
    </p:spTree>
    <p:extLst>
      <p:ext uri="{BB962C8B-B14F-4D97-AF65-F5344CB8AC3E}">
        <p14:creationId xmlns:p14="http://schemas.microsoft.com/office/powerpoint/2010/main" val="4127983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ackbox.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725" y="2289615"/>
            <a:ext cx="5169253" cy="5169253"/>
          </a:xfrm>
          <a:prstGeom prst="rect">
            <a:avLst/>
          </a:prstGeom>
        </p:spPr>
      </p:pic>
      <p:pic>
        <p:nvPicPr>
          <p:cNvPr id="6" name="Picture 5" descr="kno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615910" y="581430"/>
            <a:ext cx="9753600" cy="5486400"/>
          </a:xfrm>
          <a:prstGeom prst="rect">
            <a:avLst/>
          </a:prstGeom>
        </p:spPr>
      </p:pic>
      <p:sp>
        <p:nvSpPr>
          <p:cNvPr id="2" name="TextBox 1"/>
          <p:cNvSpPr txBox="1"/>
          <p:nvPr/>
        </p:nvSpPr>
        <p:spPr>
          <a:xfrm>
            <a:off x="1200497" y="2470098"/>
            <a:ext cx="7186583" cy="954107"/>
          </a:xfrm>
          <a:prstGeom prst="rect">
            <a:avLst/>
          </a:prstGeom>
          <a:noFill/>
        </p:spPr>
        <p:txBody>
          <a:bodyPr wrap="none" rtlCol="0">
            <a:spAutoFit/>
          </a:bodyPr>
          <a:lstStyle/>
          <a:p>
            <a:r>
              <a:rPr lang="en-US" sz="2800"/>
              <a:t>The CRAAP test, the ACRL Framework and many</a:t>
            </a:r>
          </a:p>
          <a:p>
            <a:r>
              <a:rPr lang="en-US" sz="2800"/>
              <a:t>other tools are too much of a black box.</a:t>
            </a:r>
            <a:endParaRPr lang="en-US" sz="2400"/>
          </a:p>
        </p:txBody>
      </p:sp>
      <p:sp>
        <p:nvSpPr>
          <p:cNvPr id="3" name="TextBox 2"/>
          <p:cNvSpPr txBox="1"/>
          <p:nvPr/>
        </p:nvSpPr>
        <p:spPr>
          <a:xfrm>
            <a:off x="3325719" y="747987"/>
            <a:ext cx="5540562" cy="677108"/>
          </a:xfrm>
          <a:prstGeom prst="rect">
            <a:avLst/>
          </a:prstGeom>
          <a:noFill/>
        </p:spPr>
        <p:txBody>
          <a:bodyPr wrap="none" rtlCol="0">
            <a:spAutoFit/>
          </a:bodyPr>
          <a:lstStyle/>
          <a:p>
            <a:r>
              <a:rPr lang="en-US" sz="3800">
                <a:latin typeface="Limelight Regular"/>
                <a:cs typeface="Limelight Regular"/>
              </a:rPr>
              <a:t>What's the problem?</a:t>
            </a:r>
          </a:p>
        </p:txBody>
      </p:sp>
    </p:spTree>
    <p:extLst>
      <p:ext uri="{BB962C8B-B14F-4D97-AF65-F5344CB8AC3E}">
        <p14:creationId xmlns:p14="http://schemas.microsoft.com/office/powerpoint/2010/main" val="447445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2781" y="591433"/>
            <a:ext cx="3059852" cy="707886"/>
          </a:xfrm>
          <a:prstGeom prst="rect">
            <a:avLst/>
          </a:prstGeom>
          <a:noFill/>
        </p:spPr>
        <p:txBody>
          <a:bodyPr wrap="none" rtlCol="0">
            <a:spAutoFit/>
          </a:bodyPr>
          <a:lstStyle/>
          <a:p>
            <a:r>
              <a:rPr lang="en-US" sz="4000">
                <a:latin typeface="Britannic Bold"/>
                <a:cs typeface="Britannic Bold"/>
              </a:rPr>
              <a:t>Who are we?</a:t>
            </a:r>
          </a:p>
        </p:txBody>
      </p:sp>
      <p:pic>
        <p:nvPicPr>
          <p:cNvPr id="5" name="Picture 4" descr="Minjeong_Kang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714" y="2304457"/>
            <a:ext cx="2687924" cy="2687924"/>
          </a:xfrm>
          <a:prstGeom prst="rect">
            <a:avLst/>
          </a:prstGeom>
          <a:ln w="76200" cmpd="sng">
            <a:solidFill>
              <a:srgbClr val="A83C3F"/>
            </a:solidFill>
          </a:ln>
          <a:effectLst>
            <a:outerShdw blurRad="50800" dist="38100" dir="2700000" algn="tl" rotWithShape="0">
              <a:prstClr val="black">
                <a:alpha val="40000"/>
              </a:prstClr>
            </a:outerShdw>
          </a:effectLst>
        </p:spPr>
      </p:pic>
      <p:pic>
        <p:nvPicPr>
          <p:cNvPr id="6" name="Picture 5" descr="Sheley_Christina_11-2018_800x8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76" y="2322355"/>
            <a:ext cx="2670026" cy="2670026"/>
          </a:xfrm>
          <a:prstGeom prst="rect">
            <a:avLst/>
          </a:prstGeom>
          <a:ln w="76200" cmpd="sng">
            <a:solidFill>
              <a:srgbClr val="A83C3F"/>
            </a:solidFill>
          </a:ln>
          <a:effectLst>
            <a:outerShdw blurRad="50800" dist="38100" dir="2700000" algn="tl" rotWithShape="0">
              <a:prstClr val="black">
                <a:alpha val="40000"/>
              </a:prstClr>
            </a:outerShdw>
          </a:effectLst>
        </p:spPr>
      </p:pic>
      <p:sp>
        <p:nvSpPr>
          <p:cNvPr id="8" name="Rectangle 7"/>
          <p:cNvSpPr/>
          <p:nvPr/>
        </p:nvSpPr>
        <p:spPr>
          <a:xfrm>
            <a:off x="4634525" y="2243962"/>
            <a:ext cx="2829431" cy="2800603"/>
          </a:xfrm>
          <a:prstGeom prst="rect">
            <a:avLst/>
          </a:prstGeom>
          <a:solidFill>
            <a:schemeClr val="bg1"/>
          </a:solidFill>
          <a:ln w="76200" cmpd="sng">
            <a:solidFill>
              <a:srgbClr val="A83C3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sng">
                <a:solidFill>
                  <a:srgbClr val="A83C3F"/>
                </a:solidFill>
              </a:ln>
              <a:noFill/>
            </a:endParaRPr>
          </a:p>
        </p:txBody>
      </p:sp>
      <p:sp>
        <p:nvSpPr>
          <p:cNvPr id="9" name="TextBox 8"/>
          <p:cNvSpPr txBox="1"/>
          <p:nvPr/>
        </p:nvSpPr>
        <p:spPr>
          <a:xfrm>
            <a:off x="5271746" y="2939763"/>
            <a:ext cx="1409278" cy="646331"/>
          </a:xfrm>
          <a:prstGeom prst="rect">
            <a:avLst/>
          </a:prstGeom>
          <a:noFill/>
        </p:spPr>
        <p:txBody>
          <a:bodyPr wrap="square" rtlCol="0">
            <a:spAutoFit/>
          </a:bodyPr>
          <a:lstStyle/>
          <a:p>
            <a:pPr algn="ctr"/>
            <a:r>
              <a:rPr lang="en-US"/>
              <a:t>imagine</a:t>
            </a:r>
          </a:p>
          <a:p>
            <a:pPr algn="ctr"/>
            <a:r>
              <a:rPr lang="en-US"/>
              <a:t>my face here</a:t>
            </a:r>
          </a:p>
        </p:txBody>
      </p:sp>
      <p:sp>
        <p:nvSpPr>
          <p:cNvPr id="10" name="TextBox 9"/>
          <p:cNvSpPr txBox="1"/>
          <p:nvPr/>
        </p:nvSpPr>
        <p:spPr>
          <a:xfrm>
            <a:off x="939519" y="5270702"/>
            <a:ext cx="10289996" cy="523220"/>
          </a:xfrm>
          <a:prstGeom prst="rect">
            <a:avLst/>
          </a:prstGeom>
          <a:noFill/>
        </p:spPr>
        <p:txBody>
          <a:bodyPr wrap="none" rtlCol="0">
            <a:spAutoFit/>
          </a:bodyPr>
          <a:lstStyle/>
          <a:p>
            <a:r>
              <a:rPr lang="en-US" sz="2800"/>
              <a:t>Christina Sheley                        Gary Arave                         Minjeong Kang</a:t>
            </a:r>
          </a:p>
        </p:txBody>
      </p:sp>
    </p:spTree>
    <p:extLst>
      <p:ext uri="{BB962C8B-B14F-4D97-AF65-F5344CB8AC3E}">
        <p14:creationId xmlns:p14="http://schemas.microsoft.com/office/powerpoint/2010/main" val="28228444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n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615910" y="581430"/>
            <a:ext cx="9753600" cy="5486400"/>
          </a:xfrm>
          <a:prstGeom prst="rect">
            <a:avLst/>
          </a:prstGeom>
        </p:spPr>
      </p:pic>
      <p:sp>
        <p:nvSpPr>
          <p:cNvPr id="2" name="TextBox 1"/>
          <p:cNvSpPr txBox="1"/>
          <p:nvPr/>
        </p:nvSpPr>
        <p:spPr>
          <a:xfrm>
            <a:off x="1200497" y="2070011"/>
            <a:ext cx="7069989" cy="523220"/>
          </a:xfrm>
          <a:prstGeom prst="rect">
            <a:avLst/>
          </a:prstGeom>
          <a:noFill/>
        </p:spPr>
        <p:txBody>
          <a:bodyPr wrap="none" rtlCol="0">
            <a:spAutoFit/>
          </a:bodyPr>
          <a:lstStyle/>
          <a:p>
            <a:r>
              <a:rPr lang="en-US" sz="2800"/>
              <a:t>Citation itself need to be better contextualized.</a:t>
            </a:r>
            <a:endParaRPr lang="en-US" sz="2400"/>
          </a:p>
        </p:txBody>
      </p:sp>
      <p:sp>
        <p:nvSpPr>
          <p:cNvPr id="3" name="TextBox 2"/>
          <p:cNvSpPr txBox="1"/>
          <p:nvPr/>
        </p:nvSpPr>
        <p:spPr>
          <a:xfrm>
            <a:off x="3325719" y="747987"/>
            <a:ext cx="5540562" cy="677108"/>
          </a:xfrm>
          <a:prstGeom prst="rect">
            <a:avLst/>
          </a:prstGeom>
          <a:noFill/>
        </p:spPr>
        <p:txBody>
          <a:bodyPr wrap="none" rtlCol="0">
            <a:spAutoFit/>
          </a:bodyPr>
          <a:lstStyle/>
          <a:p>
            <a:r>
              <a:rPr lang="en-US" sz="3800">
                <a:latin typeface="Limelight Regular"/>
                <a:cs typeface="Limelight Regular"/>
              </a:rPr>
              <a:t>What's the problem?</a:t>
            </a:r>
          </a:p>
        </p:txBody>
      </p:sp>
      <p:sp>
        <p:nvSpPr>
          <p:cNvPr id="4" name="TextBox 3"/>
          <p:cNvSpPr txBox="1"/>
          <p:nvPr/>
        </p:nvSpPr>
        <p:spPr>
          <a:xfrm>
            <a:off x="2174814" y="2783209"/>
            <a:ext cx="5137494" cy="830997"/>
          </a:xfrm>
          <a:prstGeom prst="rect">
            <a:avLst/>
          </a:prstGeom>
          <a:noFill/>
        </p:spPr>
        <p:txBody>
          <a:bodyPr wrap="none" rtlCol="0">
            <a:spAutoFit/>
          </a:bodyPr>
          <a:lstStyle/>
          <a:p>
            <a:r>
              <a:rPr lang="en-US" sz="2400"/>
              <a:t> "current culture of plagiarism hysteria" </a:t>
            </a:r>
          </a:p>
          <a:p>
            <a:r>
              <a:rPr lang="en-US" sz="2400"/>
              <a:t>       (Jamieson &amp; Howard, 2013, p. 113).</a:t>
            </a:r>
          </a:p>
        </p:txBody>
      </p:sp>
    </p:spTree>
    <p:extLst>
      <p:ext uri="{BB962C8B-B14F-4D97-AF65-F5344CB8AC3E}">
        <p14:creationId xmlns:p14="http://schemas.microsoft.com/office/powerpoint/2010/main" val="731738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5041" y="769441"/>
            <a:ext cx="8488782" cy="707886"/>
          </a:xfrm>
          <a:prstGeom prst="rect">
            <a:avLst/>
          </a:prstGeom>
          <a:noFill/>
        </p:spPr>
        <p:txBody>
          <a:bodyPr wrap="square" rtlCol="0">
            <a:spAutoFit/>
          </a:bodyPr>
          <a:lstStyle/>
          <a:p>
            <a:r>
              <a:rPr lang="en-US" sz="4000" dirty="0" smtClean="0">
                <a:latin typeface="Limelight Regular"/>
                <a:cs typeface="Limelight Regular"/>
              </a:rPr>
              <a:t>Pedagogical Approach</a:t>
            </a:r>
            <a:endParaRPr lang="en-US" sz="4000" dirty="0">
              <a:latin typeface="Limelight Regular"/>
              <a:cs typeface="Limelight Regular"/>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495" y="1635228"/>
            <a:ext cx="2499337" cy="2499337"/>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017" y="1635228"/>
            <a:ext cx="2499337" cy="2499337"/>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689" y="1635228"/>
            <a:ext cx="2499337" cy="2499337"/>
          </a:xfrm>
          <a:prstGeom prst="rect">
            <a:avLst/>
          </a:prstGeom>
        </p:spPr>
      </p:pic>
      <p:cxnSp>
        <p:nvCxnSpPr>
          <p:cNvPr id="7" name="Straight Arrow Connector 6"/>
          <p:cNvCxnSpPr/>
          <p:nvPr/>
        </p:nvCxnSpPr>
        <p:spPr>
          <a:xfrm>
            <a:off x="2412697" y="4715218"/>
            <a:ext cx="7557571" cy="0"/>
          </a:xfrm>
          <a:prstGeom prst="straightConnector1">
            <a:avLst/>
          </a:prstGeom>
          <a:ln w="76200" cmpd="sng">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61825" y="4555032"/>
            <a:ext cx="6169446" cy="584775"/>
          </a:xfrm>
          <a:prstGeom prst="rect">
            <a:avLst/>
          </a:prstGeom>
          <a:noFill/>
        </p:spPr>
        <p:txBody>
          <a:bodyPr wrap="square" rtlCol="0">
            <a:spAutoFit/>
          </a:bodyPr>
          <a:lstStyle/>
          <a:p>
            <a:r>
              <a:rPr lang="en-US" sz="3200" dirty="0" smtClean="0">
                <a:latin typeface="BentonSansComp Regular" panose="02000606040000020004" pitchFamily="50" charset="0"/>
              </a:rPr>
              <a:t>time</a:t>
            </a:r>
            <a:endParaRPr lang="en-US" sz="3200" dirty="0">
              <a:latin typeface="BentonSansComp Regular" panose="02000606040000020004" pitchFamily="50" charset="0"/>
            </a:endParaRPr>
          </a:p>
        </p:txBody>
      </p:sp>
    </p:spTree>
    <p:extLst>
      <p:ext uri="{BB962C8B-B14F-4D97-AF65-F5344CB8AC3E}">
        <p14:creationId xmlns:p14="http://schemas.microsoft.com/office/powerpoint/2010/main" val="20767204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6286" y="2017825"/>
            <a:ext cx="7077457" cy="1569660"/>
          </a:xfrm>
          <a:prstGeom prst="rect">
            <a:avLst/>
          </a:prstGeom>
          <a:noFill/>
        </p:spPr>
        <p:txBody>
          <a:bodyPr wrap="square" rtlCol="0">
            <a:spAutoFit/>
          </a:bodyPr>
          <a:lstStyle/>
          <a:p>
            <a:r>
              <a:rPr lang="en-US" sz="9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bril Fatface"/>
                <a:cs typeface="Abril Fatface"/>
              </a:rPr>
              <a:t>CLASS</a:t>
            </a:r>
          </a:p>
        </p:txBody>
      </p:sp>
      <p:sp>
        <p:nvSpPr>
          <p:cNvPr id="3" name="TextBox 2"/>
          <p:cNvSpPr txBox="1"/>
          <p:nvPr/>
        </p:nvSpPr>
        <p:spPr>
          <a:xfrm rot="10800000">
            <a:off x="3618887" y="3148735"/>
            <a:ext cx="3984257" cy="1569660"/>
          </a:xfrm>
          <a:prstGeom prst="rect">
            <a:avLst/>
          </a:prstGeom>
          <a:noFill/>
        </p:spPr>
        <p:txBody>
          <a:bodyPr wrap="square" rtlCol="0">
            <a:spAutoFit/>
          </a:bodyPr>
          <a:lstStyle/>
          <a:p>
            <a:r>
              <a:rPr lang="en-US" sz="9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bril Fatface"/>
                <a:cs typeface="Abril Fatface"/>
              </a:rPr>
              <a:t>ROOM</a:t>
            </a:r>
          </a:p>
        </p:txBody>
      </p:sp>
      <p:sp>
        <p:nvSpPr>
          <p:cNvPr id="4" name="TextBox 3"/>
          <p:cNvSpPr txBox="1"/>
          <p:nvPr/>
        </p:nvSpPr>
        <p:spPr>
          <a:xfrm>
            <a:off x="2855041" y="769441"/>
            <a:ext cx="8488782" cy="707886"/>
          </a:xfrm>
          <a:prstGeom prst="rect">
            <a:avLst/>
          </a:prstGeom>
          <a:noFill/>
        </p:spPr>
        <p:txBody>
          <a:bodyPr wrap="square" rtlCol="0">
            <a:spAutoFit/>
          </a:bodyPr>
          <a:lstStyle/>
          <a:p>
            <a:r>
              <a:rPr lang="en-US" sz="4000" dirty="0" smtClean="0">
                <a:latin typeface="Limelight Regular"/>
                <a:cs typeface="Limelight Regular"/>
              </a:rPr>
              <a:t>Pedagogical Approach</a:t>
            </a:r>
            <a:endParaRPr lang="en-US" sz="4000" dirty="0">
              <a:latin typeface="Limelight Regular"/>
              <a:cs typeface="Limelight Regular"/>
            </a:endParaRPr>
          </a:p>
        </p:txBody>
      </p:sp>
      <p:sp>
        <p:nvSpPr>
          <p:cNvPr id="5" name="Curved Right Arrow 4"/>
          <p:cNvSpPr/>
          <p:nvPr/>
        </p:nvSpPr>
        <p:spPr>
          <a:xfrm>
            <a:off x="2592377" y="2644048"/>
            <a:ext cx="835128" cy="1617740"/>
          </a:xfrm>
          <a:prstGeom prst="curvedRightArrow">
            <a:avLst/>
          </a:prstGeom>
          <a:solidFill>
            <a:srgbClr val="A83C3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urved Right Arrow 5"/>
          <p:cNvSpPr/>
          <p:nvPr/>
        </p:nvSpPr>
        <p:spPr>
          <a:xfrm rot="10800000">
            <a:off x="7720763" y="2500732"/>
            <a:ext cx="835128" cy="1617740"/>
          </a:xfrm>
          <a:prstGeom prst="curvedRightArrow">
            <a:avLst/>
          </a:prstGeom>
          <a:solidFill>
            <a:srgbClr val="A83C3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27114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ow r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720" y="1811498"/>
            <a:ext cx="4504560" cy="4504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5041" y="769441"/>
            <a:ext cx="8488782" cy="707886"/>
          </a:xfrm>
          <a:prstGeom prst="rect">
            <a:avLst/>
          </a:prstGeom>
          <a:noFill/>
        </p:spPr>
        <p:txBody>
          <a:bodyPr wrap="square" rtlCol="0">
            <a:spAutoFit/>
          </a:bodyPr>
          <a:lstStyle/>
          <a:p>
            <a:r>
              <a:rPr lang="en-US" sz="4000" dirty="0" smtClean="0">
                <a:latin typeface="Limelight Regular"/>
                <a:cs typeface="Limelight Regular"/>
              </a:rPr>
              <a:t>Pedagogical Approach</a:t>
            </a:r>
            <a:endParaRPr lang="en-US" sz="4000" dirty="0">
              <a:latin typeface="Limelight Regular"/>
              <a:cs typeface="Limelight Regular"/>
            </a:endParaRPr>
          </a:p>
        </p:txBody>
      </p:sp>
    </p:spTree>
    <p:extLst>
      <p:ext uri="{BB962C8B-B14F-4D97-AF65-F5344CB8AC3E}">
        <p14:creationId xmlns:p14="http://schemas.microsoft.com/office/powerpoint/2010/main" val="40672920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5041" y="769441"/>
            <a:ext cx="8488782" cy="707886"/>
          </a:xfrm>
          <a:prstGeom prst="rect">
            <a:avLst/>
          </a:prstGeom>
          <a:noFill/>
        </p:spPr>
        <p:txBody>
          <a:bodyPr wrap="square" rtlCol="0">
            <a:spAutoFit/>
          </a:bodyPr>
          <a:lstStyle/>
          <a:p>
            <a:r>
              <a:rPr lang="en-US" sz="4000" dirty="0" smtClean="0">
                <a:latin typeface="Limelight Regular"/>
                <a:cs typeface="Limelight Regular"/>
              </a:rPr>
              <a:t>Pedagogical Approach</a:t>
            </a:r>
            <a:endParaRPr lang="en-US" sz="4000" dirty="0">
              <a:latin typeface="Limelight Regular"/>
              <a:cs typeface="Limelight Regular"/>
            </a:endParaRPr>
          </a:p>
        </p:txBody>
      </p:sp>
      <p:pic>
        <p:nvPicPr>
          <p:cNvPr id="2" name="Picture 1" descr="targ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399" y="1625599"/>
            <a:ext cx="4906031" cy="4132163"/>
          </a:xfrm>
          <a:prstGeom prst="rect">
            <a:avLst/>
          </a:prstGeom>
        </p:spPr>
      </p:pic>
    </p:spTree>
    <p:extLst>
      <p:ext uri="{BB962C8B-B14F-4D97-AF65-F5344CB8AC3E}">
        <p14:creationId xmlns:p14="http://schemas.microsoft.com/office/powerpoint/2010/main" val="30099850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5121" y="925997"/>
            <a:ext cx="4121759" cy="707886"/>
          </a:xfrm>
          <a:prstGeom prst="rect">
            <a:avLst/>
          </a:prstGeom>
          <a:noFill/>
        </p:spPr>
        <p:txBody>
          <a:bodyPr wrap="square" rtlCol="0">
            <a:spAutoFit/>
          </a:bodyPr>
          <a:lstStyle/>
          <a:p>
            <a:r>
              <a:rPr lang="en-US" sz="4000" dirty="0" smtClean="0">
                <a:latin typeface="Limelight Regular"/>
                <a:cs typeface="Limelight Regular"/>
              </a:rPr>
              <a:t>Intervention 1</a:t>
            </a:r>
            <a:endParaRPr lang="en-US" sz="4000" dirty="0">
              <a:latin typeface="Limelight Regular"/>
              <a:cs typeface="Limelight Regular"/>
            </a:endParaRPr>
          </a:p>
        </p:txBody>
      </p:sp>
      <p:sp>
        <p:nvSpPr>
          <p:cNvPr id="4" name="TextBox 3"/>
          <p:cNvSpPr txBox="1"/>
          <p:nvPr/>
        </p:nvSpPr>
        <p:spPr>
          <a:xfrm>
            <a:off x="1444076" y="2330937"/>
            <a:ext cx="4332227" cy="2308324"/>
          </a:xfrm>
          <a:prstGeom prst="rect">
            <a:avLst/>
          </a:prstGeom>
          <a:noFill/>
        </p:spPr>
        <p:txBody>
          <a:bodyPr wrap="square" rtlCol="0">
            <a:spAutoFit/>
          </a:bodyPr>
          <a:lstStyle/>
          <a:p>
            <a:pPr marL="342900" indent="-342900">
              <a:buFont typeface="Arial"/>
              <a:buChar char="•"/>
            </a:pPr>
            <a:r>
              <a:rPr lang="en-US" sz="2400"/>
              <a:t>4 short articles &amp; CRAAP test worksheet given to students to work through on their own</a:t>
            </a:r>
          </a:p>
          <a:p>
            <a:pPr marL="342900" indent="-342900">
              <a:buFont typeface="Arial"/>
              <a:buChar char="•"/>
            </a:pPr>
            <a:r>
              <a:rPr lang="en-US" sz="2400"/>
              <a:t>Class discussion included how context affects each of these criteria </a:t>
            </a:r>
          </a:p>
        </p:txBody>
      </p:sp>
      <p:pic>
        <p:nvPicPr>
          <p:cNvPr id="5" name="Picture 4" descr="CRA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4413" y="1927090"/>
            <a:ext cx="6074002" cy="3987228"/>
          </a:xfrm>
          <a:prstGeom prst="rect">
            <a:avLst/>
          </a:prstGeom>
        </p:spPr>
      </p:pic>
    </p:spTree>
    <p:extLst>
      <p:ext uri="{BB962C8B-B14F-4D97-AF65-F5344CB8AC3E}">
        <p14:creationId xmlns:p14="http://schemas.microsoft.com/office/powerpoint/2010/main" val="8465870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0325" y="945029"/>
            <a:ext cx="9883036" cy="1569660"/>
          </a:xfrm>
          <a:prstGeom prst="rect">
            <a:avLst/>
          </a:prstGeom>
          <a:noFill/>
        </p:spPr>
        <p:txBody>
          <a:bodyPr wrap="square" rtlCol="0">
            <a:spAutoFit/>
          </a:bodyPr>
          <a:lstStyle/>
          <a:p>
            <a:r>
              <a:rPr lang="en-US" sz="4800" dirty="0" smtClean="0">
                <a:latin typeface="Limelight Regular"/>
                <a:cs typeface="Limelight Regular"/>
              </a:rPr>
              <a:t>What is context?</a:t>
            </a:r>
          </a:p>
          <a:p>
            <a:endParaRPr lang="en-US" sz="4800" dirty="0"/>
          </a:p>
        </p:txBody>
      </p:sp>
      <p:sp>
        <p:nvSpPr>
          <p:cNvPr id="3" name="TextBox 2"/>
          <p:cNvSpPr txBox="1"/>
          <p:nvPr/>
        </p:nvSpPr>
        <p:spPr>
          <a:xfrm>
            <a:off x="1169103" y="2506318"/>
            <a:ext cx="7060388" cy="1815882"/>
          </a:xfrm>
          <a:prstGeom prst="rect">
            <a:avLst/>
          </a:prstGeom>
          <a:noFill/>
        </p:spPr>
        <p:txBody>
          <a:bodyPr wrap="square" rtlCol="0">
            <a:spAutoFit/>
          </a:bodyPr>
          <a:lstStyle/>
          <a:p>
            <a:r>
              <a:rPr lang="en-US" sz="2800" dirty="0"/>
              <a:t>“All the possible circumstances that somehow contribute to the meaning of a text” (Allison &amp; </a:t>
            </a:r>
            <a:r>
              <a:rPr lang="en-US" sz="2800" dirty="0" err="1"/>
              <a:t>Chanen</a:t>
            </a:r>
            <a:r>
              <a:rPr lang="en-US" sz="2800" dirty="0"/>
              <a:t>, 2012).</a:t>
            </a:r>
          </a:p>
          <a:p>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7520" y="2011190"/>
            <a:ext cx="3255264" cy="2465832"/>
          </a:xfrm>
          <a:prstGeom prst="rect">
            <a:avLst/>
          </a:prstGeom>
        </p:spPr>
      </p:pic>
    </p:spTree>
    <p:extLst>
      <p:ext uri="{BB962C8B-B14F-4D97-AF65-F5344CB8AC3E}">
        <p14:creationId xmlns:p14="http://schemas.microsoft.com/office/powerpoint/2010/main" val="2069745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uitf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588" y="4980515"/>
            <a:ext cx="2569882" cy="1707901"/>
          </a:xfrm>
          <a:prstGeom prst="rect">
            <a:avLst/>
          </a:prstGeom>
        </p:spPr>
      </p:pic>
      <p:pic>
        <p:nvPicPr>
          <p:cNvPr id="2" name="Picture 1" descr="mouse.jpg"/>
          <p:cNvPicPr>
            <a:picLocks noChangeAspect="1"/>
          </p:cNvPicPr>
          <p:nvPr/>
        </p:nvPicPr>
        <p:blipFill rotWithShape="1">
          <a:blip r:embed="rId3">
            <a:extLst>
              <a:ext uri="{28A0092B-C50C-407E-A947-70E740481C1C}">
                <a14:useLocalDpi xmlns:a14="http://schemas.microsoft.com/office/drawing/2010/main" val="0"/>
              </a:ext>
            </a:extLst>
          </a:blip>
          <a:srcRect l="7392" t="7392" r="10869" b="16304"/>
          <a:stretch/>
        </p:blipFill>
        <p:spPr>
          <a:xfrm>
            <a:off x="2540000" y="4736354"/>
            <a:ext cx="2808941" cy="1748118"/>
          </a:xfrm>
          <a:prstGeom prst="rect">
            <a:avLst/>
          </a:prstGeom>
        </p:spPr>
      </p:pic>
      <p:sp>
        <p:nvSpPr>
          <p:cNvPr id="4" name="TextBox 3"/>
          <p:cNvSpPr txBox="1"/>
          <p:nvPr/>
        </p:nvSpPr>
        <p:spPr>
          <a:xfrm>
            <a:off x="3252075" y="636257"/>
            <a:ext cx="5881588" cy="707886"/>
          </a:xfrm>
          <a:prstGeom prst="rect">
            <a:avLst/>
          </a:prstGeom>
          <a:noFill/>
        </p:spPr>
        <p:txBody>
          <a:bodyPr wrap="none" rtlCol="0">
            <a:spAutoFit/>
          </a:bodyPr>
          <a:lstStyle/>
          <a:p>
            <a:r>
              <a:rPr lang="en-US" sz="4000">
                <a:latin typeface="Britannic Bold"/>
                <a:cs typeface="Britannic Bold"/>
              </a:rPr>
              <a:t>So what about fruit flies?</a:t>
            </a:r>
          </a:p>
        </p:txBody>
      </p:sp>
      <p:pic>
        <p:nvPicPr>
          <p:cNvPr id="5" name="Picture 4" descr="Minjeong_Kang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8361" y="2289516"/>
            <a:ext cx="2687924" cy="2687924"/>
          </a:xfrm>
          <a:prstGeom prst="rect">
            <a:avLst/>
          </a:prstGeom>
          <a:ln w="76200" cmpd="sng">
            <a:solidFill>
              <a:srgbClr val="A83C3F"/>
            </a:solidFill>
          </a:ln>
          <a:effectLst>
            <a:outerShdw blurRad="50800" dist="38100" dir="2700000" algn="tl" rotWithShape="0">
              <a:prstClr val="black">
                <a:alpha val="40000"/>
              </a:prstClr>
            </a:outerShdw>
          </a:effectLst>
        </p:spPr>
      </p:pic>
      <p:pic>
        <p:nvPicPr>
          <p:cNvPr id="6" name="Picture 5" descr="Sheley_Christina_11-2018_800x80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9040" y="2307414"/>
            <a:ext cx="2670026" cy="2670026"/>
          </a:xfrm>
          <a:prstGeom prst="rect">
            <a:avLst/>
          </a:prstGeom>
          <a:ln w="76200" cmpd="sng">
            <a:solidFill>
              <a:srgbClr val="A83C3F"/>
            </a:solidFill>
          </a:ln>
          <a:effectLst>
            <a:outerShdw blurRad="50800" dist="38100" dir="2700000" algn="tl" rotWithShape="0">
              <a:prstClr val="black">
                <a:alpha val="40000"/>
              </a:prstClr>
            </a:outerShdw>
          </a:effectLst>
        </p:spPr>
      </p:pic>
      <p:cxnSp>
        <p:nvCxnSpPr>
          <p:cNvPr id="12" name="Straight Connector 11"/>
          <p:cNvCxnSpPr/>
          <p:nvPr/>
        </p:nvCxnSpPr>
        <p:spPr>
          <a:xfrm>
            <a:off x="9368118" y="6081059"/>
            <a:ext cx="1658470" cy="268941"/>
          </a:xfrm>
          <a:prstGeom prst="line">
            <a:avLst/>
          </a:prstGeom>
          <a:ln w="3175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7261412" y="4840942"/>
            <a:ext cx="2017058" cy="2017058"/>
          </a:xfrm>
          <a:prstGeom prst="ellipse">
            <a:avLst/>
          </a:prstGeom>
          <a:noFill/>
          <a:ln w="1270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558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5121" y="925997"/>
            <a:ext cx="4121759" cy="707886"/>
          </a:xfrm>
          <a:prstGeom prst="rect">
            <a:avLst/>
          </a:prstGeom>
          <a:noFill/>
        </p:spPr>
        <p:txBody>
          <a:bodyPr wrap="square" rtlCol="0">
            <a:spAutoFit/>
          </a:bodyPr>
          <a:lstStyle/>
          <a:p>
            <a:r>
              <a:rPr lang="en-US" sz="4000" dirty="0" smtClean="0">
                <a:latin typeface="Limelight Regular"/>
                <a:cs typeface="Limelight Regular"/>
              </a:rPr>
              <a:t>Intervention 2</a:t>
            </a:r>
            <a:endParaRPr lang="en-US" sz="4000" dirty="0">
              <a:latin typeface="Limelight Regular"/>
              <a:cs typeface="Limelight Regular"/>
            </a:endParaRPr>
          </a:p>
        </p:txBody>
      </p:sp>
      <p:sp>
        <p:nvSpPr>
          <p:cNvPr id="4" name="TextBox 3"/>
          <p:cNvSpPr txBox="1"/>
          <p:nvPr/>
        </p:nvSpPr>
        <p:spPr>
          <a:xfrm>
            <a:off x="1444076" y="2330937"/>
            <a:ext cx="4332227" cy="2308324"/>
          </a:xfrm>
          <a:prstGeom prst="rect">
            <a:avLst/>
          </a:prstGeom>
          <a:noFill/>
        </p:spPr>
        <p:txBody>
          <a:bodyPr wrap="square" rtlCol="0">
            <a:spAutoFit/>
          </a:bodyPr>
          <a:lstStyle/>
          <a:p>
            <a:pPr marL="342900" indent="-342900">
              <a:buFont typeface="Arial"/>
              <a:buChar char="•"/>
            </a:pPr>
            <a:r>
              <a:rPr lang="en-US" sz="2400"/>
              <a:t>1 article &amp; contextual evaluation worksheet given to students to work through on their own</a:t>
            </a:r>
          </a:p>
          <a:p>
            <a:pPr marL="342900" indent="-342900">
              <a:buFont typeface="Arial"/>
              <a:buChar char="•"/>
            </a:pPr>
            <a:r>
              <a:rPr lang="en-US" sz="2400"/>
              <a:t>Turned in as an annotated PDF</a:t>
            </a:r>
          </a:p>
          <a:p>
            <a:pPr marL="342900" indent="-342900">
              <a:buFont typeface="Arial"/>
              <a:buChar char="•"/>
            </a:pPr>
            <a:r>
              <a:rPr lang="en-US" sz="2400"/>
              <a:t>Discussed in class</a:t>
            </a:r>
          </a:p>
        </p:txBody>
      </p:sp>
      <p:pic>
        <p:nvPicPr>
          <p:cNvPr id="2" name="Picture 1" descr="ContextualEvaluationCriteria-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6706" y="1697038"/>
            <a:ext cx="4014492" cy="5160962"/>
          </a:xfrm>
          <a:prstGeom prst="rect">
            <a:avLst/>
          </a:prstGeom>
          <a:ln>
            <a:solidFill>
              <a:srgbClr val="000000"/>
            </a:solidFill>
          </a:ln>
        </p:spPr>
      </p:pic>
    </p:spTree>
    <p:extLst>
      <p:ext uri="{BB962C8B-B14F-4D97-AF65-F5344CB8AC3E}">
        <p14:creationId xmlns:p14="http://schemas.microsoft.com/office/powerpoint/2010/main" val="30019177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478" y="2721166"/>
            <a:ext cx="9155017" cy="2585323"/>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smtClean="0"/>
              <a:t>How </a:t>
            </a:r>
            <a:r>
              <a:rPr lang="en-US" dirty="0"/>
              <a:t>closely related are the central concepts in this article to my central concepts? </a:t>
            </a:r>
          </a:p>
          <a:p>
            <a:pPr marL="285750" indent="-285750">
              <a:buFont typeface="Arial" panose="020B0604020202020204" pitchFamily="34" charset="0"/>
              <a:buChar char="•"/>
            </a:pPr>
            <a:r>
              <a:rPr lang="en-US" dirty="0" smtClean="0"/>
              <a:t>	Does </a:t>
            </a:r>
            <a:r>
              <a:rPr lang="en-US" dirty="0"/>
              <a:t>the author mean the same thing when using a given term as I do? As other sources do? </a:t>
            </a:r>
          </a:p>
          <a:p>
            <a:pPr marL="285750" indent="-285750">
              <a:buFont typeface="Arial" panose="020B0604020202020204" pitchFamily="34" charset="0"/>
              <a:buChar char="•"/>
            </a:pPr>
            <a:r>
              <a:rPr lang="en-US" dirty="0" smtClean="0"/>
              <a:t>	Is </a:t>
            </a:r>
            <a:r>
              <a:rPr lang="en-US" dirty="0"/>
              <a:t>this author's definition narrower or broader than the one I am using? </a:t>
            </a:r>
          </a:p>
          <a:p>
            <a:pPr marL="285750" indent="-285750">
              <a:buFont typeface="Arial" panose="020B0604020202020204" pitchFamily="34" charset="0"/>
              <a:buChar char="•"/>
            </a:pPr>
            <a:r>
              <a:rPr lang="en-US" dirty="0" smtClean="0"/>
              <a:t>	Why </a:t>
            </a:r>
            <a:r>
              <a:rPr lang="en-US" dirty="0"/>
              <a:t>is my chosen definition better than the one offered by this source? </a:t>
            </a:r>
          </a:p>
          <a:p>
            <a:pPr marL="285750" indent="-285750">
              <a:buFont typeface="Arial" panose="020B0604020202020204" pitchFamily="34" charset="0"/>
              <a:buChar char="•"/>
            </a:pPr>
            <a:r>
              <a:rPr lang="en-US" dirty="0" smtClean="0"/>
              <a:t>How </a:t>
            </a:r>
            <a:r>
              <a:rPr lang="en-US" dirty="0"/>
              <a:t>does the similarity or difference in concepts or definitions affect the applicability of the information?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6722" y="1582951"/>
            <a:ext cx="1393486" cy="1393486"/>
          </a:xfrm>
          <a:prstGeom prst="rect">
            <a:avLst/>
          </a:prstGeom>
        </p:spPr>
      </p:pic>
      <p:sp>
        <p:nvSpPr>
          <p:cNvPr id="6" name="TextBox 5"/>
          <p:cNvSpPr txBox="1"/>
          <p:nvPr/>
        </p:nvSpPr>
        <p:spPr>
          <a:xfrm>
            <a:off x="4393895" y="2069509"/>
            <a:ext cx="6510968" cy="523220"/>
          </a:xfrm>
          <a:prstGeom prst="rect">
            <a:avLst/>
          </a:prstGeom>
          <a:noFill/>
        </p:spPr>
        <p:txBody>
          <a:bodyPr wrap="square" rtlCol="0">
            <a:spAutoFit/>
          </a:bodyPr>
          <a:lstStyle/>
          <a:p>
            <a:r>
              <a:rPr lang="en-US" sz="2800" dirty="0" smtClean="0">
                <a:latin typeface="BentonSansCond Medium" panose="02000606040000020004" pitchFamily="50" charset="0"/>
              </a:rPr>
              <a:t>Concept</a:t>
            </a:r>
            <a:endParaRPr lang="en-US" sz="2800" dirty="0">
              <a:latin typeface="BentonSansCond Medium" panose="02000606040000020004" pitchFamily="50" charset="0"/>
            </a:endParaRPr>
          </a:p>
        </p:txBody>
      </p:sp>
      <p:sp>
        <p:nvSpPr>
          <p:cNvPr id="7" name="TextBox 6"/>
          <p:cNvSpPr txBox="1"/>
          <p:nvPr/>
        </p:nvSpPr>
        <p:spPr>
          <a:xfrm>
            <a:off x="4069918" y="525911"/>
            <a:ext cx="4121759" cy="707886"/>
          </a:xfrm>
          <a:prstGeom prst="rect">
            <a:avLst/>
          </a:prstGeom>
          <a:noFill/>
        </p:spPr>
        <p:txBody>
          <a:bodyPr wrap="square" rtlCol="0">
            <a:spAutoFit/>
          </a:bodyPr>
          <a:lstStyle/>
          <a:p>
            <a:r>
              <a:rPr lang="en-US" sz="4000" dirty="0" smtClean="0">
                <a:latin typeface="Limelight Regular"/>
                <a:cs typeface="Limelight Regular"/>
              </a:rPr>
              <a:t>Intervention 2</a:t>
            </a:r>
            <a:endParaRPr lang="en-US" sz="4000" dirty="0">
              <a:latin typeface="Limelight Regular"/>
              <a:cs typeface="Limelight Regular"/>
            </a:endParaRPr>
          </a:p>
        </p:txBody>
      </p:sp>
    </p:spTree>
    <p:extLst>
      <p:ext uri="{BB962C8B-B14F-4D97-AF65-F5344CB8AC3E}">
        <p14:creationId xmlns:p14="http://schemas.microsoft.com/office/powerpoint/2010/main" val="15380101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0497" y="2139591"/>
            <a:ext cx="7498754" cy="2185214"/>
          </a:xfrm>
          <a:prstGeom prst="rect">
            <a:avLst/>
          </a:prstGeom>
          <a:noFill/>
        </p:spPr>
        <p:txBody>
          <a:bodyPr wrap="square" rtlCol="0">
            <a:spAutoFit/>
          </a:bodyPr>
          <a:lstStyle/>
          <a:p>
            <a:pPr marL="457200" indent="-457200">
              <a:buFont typeface="Arial"/>
              <a:buChar char="•"/>
            </a:pPr>
            <a:r>
              <a:rPr lang="en-US" sz="2800"/>
              <a:t>Started in 2011</a:t>
            </a:r>
          </a:p>
          <a:p>
            <a:pPr marL="457200" indent="-457200">
              <a:buFont typeface="Arial"/>
              <a:buChar char="•"/>
            </a:pPr>
            <a:r>
              <a:rPr lang="en-US" sz="2800"/>
              <a:t>Pair faculty with librarians to (re)design courses in order to build information literacy into the structure and content of the course.</a:t>
            </a:r>
          </a:p>
          <a:p>
            <a:endParaRPr lang="en-US" sz="2400"/>
          </a:p>
        </p:txBody>
      </p:sp>
      <p:sp>
        <p:nvSpPr>
          <p:cNvPr id="3" name="TextBox 2"/>
          <p:cNvSpPr txBox="1"/>
          <p:nvPr/>
        </p:nvSpPr>
        <p:spPr>
          <a:xfrm>
            <a:off x="4153996" y="747987"/>
            <a:ext cx="3321743" cy="677108"/>
          </a:xfrm>
          <a:prstGeom prst="rect">
            <a:avLst/>
          </a:prstGeom>
          <a:noFill/>
        </p:spPr>
        <p:txBody>
          <a:bodyPr wrap="none" rtlCol="0">
            <a:spAutoFit/>
          </a:bodyPr>
          <a:lstStyle/>
          <a:p>
            <a:r>
              <a:rPr lang="en-US" sz="3800">
                <a:latin typeface="Britannic Bold"/>
                <a:cs typeface="Britannic Bold"/>
              </a:rPr>
              <a:t>IL Grants at IU</a:t>
            </a:r>
          </a:p>
        </p:txBody>
      </p:sp>
      <p:pic>
        <p:nvPicPr>
          <p:cNvPr id="5" name="Picture 4" descr="libraries_lockup_1_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696" y="2313542"/>
            <a:ext cx="3346365" cy="2978902"/>
          </a:xfrm>
          <a:prstGeom prst="rect">
            <a:avLst/>
          </a:prstGeom>
        </p:spPr>
      </p:pic>
    </p:spTree>
    <p:extLst>
      <p:ext uri="{BB962C8B-B14F-4D97-AF65-F5344CB8AC3E}">
        <p14:creationId xmlns:p14="http://schemas.microsoft.com/office/powerpoint/2010/main" val="4025655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478" y="2721166"/>
            <a:ext cx="9155017" cy="3139321"/>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Is the company or organization in the article:</a:t>
            </a:r>
          </a:p>
          <a:p>
            <a:pPr marL="742950" lvl="1" indent="-285750">
              <a:buFont typeface="Arial" panose="020B0604020202020204" pitchFamily="34" charset="0"/>
              <a:buChar char="•"/>
            </a:pPr>
            <a:r>
              <a:rPr lang="en-US" dirty="0"/>
              <a:t>The same type of organization as the organization(s) I am researching or working with? (i.e. commercial enterprise, non-profit, governmental body, educational institution, etc.)</a:t>
            </a:r>
          </a:p>
          <a:p>
            <a:pPr marL="742950" lvl="1" indent="-285750">
              <a:buFont typeface="Arial" panose="020B0604020202020204" pitchFamily="34" charset="0"/>
              <a:buChar char="•"/>
            </a:pPr>
            <a:r>
              <a:rPr lang="en-US" dirty="0"/>
              <a:t>Similarly focused? (e.g. liberal arts college v. technical institute; department store chain v. ice cream parlor chain)</a:t>
            </a:r>
          </a:p>
          <a:p>
            <a:pPr marL="742950" lvl="1" indent="-285750">
              <a:buFont typeface="Arial" panose="020B0604020202020204" pitchFamily="34" charset="0"/>
              <a:buChar char="•"/>
            </a:pPr>
            <a:r>
              <a:rPr lang="en-US" dirty="0"/>
              <a:t>The same size? (e.g. similar number of employees, similar market penetration, similar geographic reach)</a:t>
            </a:r>
          </a:p>
          <a:p>
            <a:pPr marL="285750" indent="-285750">
              <a:buFont typeface="Arial" panose="020B0604020202020204" pitchFamily="34" charset="0"/>
              <a:buChar char="•"/>
            </a:pPr>
            <a:r>
              <a:rPr lang="en-US" dirty="0"/>
              <a:t>How do the differences affect the applicability of the information? </a:t>
            </a:r>
          </a:p>
          <a:p>
            <a:pPr marL="285750" indent="-285750">
              <a:buFont typeface="Arial" panose="020B0604020202020204" pitchFamily="34" charset="0"/>
              <a:buChar char="•"/>
            </a:pPr>
            <a:r>
              <a:rPr lang="en-US" dirty="0"/>
              <a:t>Is there enough similarity to draw a reasonable parallel or to use the organization in the article as evidence, an example or a case study? Why or why not?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478" y="1522164"/>
            <a:ext cx="1382944" cy="1382944"/>
          </a:xfrm>
          <a:prstGeom prst="rect">
            <a:avLst/>
          </a:prstGeom>
        </p:spPr>
      </p:pic>
      <p:sp>
        <p:nvSpPr>
          <p:cNvPr id="7" name="TextBox 6"/>
          <p:cNvSpPr txBox="1"/>
          <p:nvPr/>
        </p:nvSpPr>
        <p:spPr>
          <a:xfrm>
            <a:off x="4393895" y="2069509"/>
            <a:ext cx="6510968" cy="523220"/>
          </a:xfrm>
          <a:prstGeom prst="rect">
            <a:avLst/>
          </a:prstGeom>
          <a:noFill/>
        </p:spPr>
        <p:txBody>
          <a:bodyPr wrap="square" rtlCol="0">
            <a:spAutoFit/>
          </a:bodyPr>
          <a:lstStyle/>
          <a:p>
            <a:r>
              <a:rPr lang="en-US" sz="2800" dirty="0" smtClean="0">
                <a:latin typeface="BentonSansCond Medium" panose="02000606040000020004" pitchFamily="50" charset="0"/>
              </a:rPr>
              <a:t>Company</a:t>
            </a:r>
            <a:endParaRPr lang="en-US" sz="2800" dirty="0">
              <a:latin typeface="BentonSansCond Medium" panose="02000606040000020004" pitchFamily="50" charset="0"/>
            </a:endParaRPr>
          </a:p>
        </p:txBody>
      </p:sp>
      <p:sp>
        <p:nvSpPr>
          <p:cNvPr id="8" name="TextBox 7"/>
          <p:cNvSpPr txBox="1"/>
          <p:nvPr/>
        </p:nvSpPr>
        <p:spPr>
          <a:xfrm>
            <a:off x="4069918" y="525911"/>
            <a:ext cx="4121759" cy="707886"/>
          </a:xfrm>
          <a:prstGeom prst="rect">
            <a:avLst/>
          </a:prstGeom>
          <a:noFill/>
        </p:spPr>
        <p:txBody>
          <a:bodyPr wrap="square" rtlCol="0">
            <a:spAutoFit/>
          </a:bodyPr>
          <a:lstStyle/>
          <a:p>
            <a:r>
              <a:rPr lang="en-US" sz="4000" dirty="0" smtClean="0">
                <a:latin typeface="Limelight Regular"/>
                <a:cs typeface="Limelight Regular"/>
              </a:rPr>
              <a:t>Intervention 2</a:t>
            </a:r>
            <a:endParaRPr lang="en-US" sz="4000" dirty="0">
              <a:latin typeface="Limelight Regular"/>
              <a:cs typeface="Limelight Regular"/>
            </a:endParaRPr>
          </a:p>
        </p:txBody>
      </p:sp>
    </p:spTree>
    <p:extLst>
      <p:ext uri="{BB962C8B-B14F-4D97-AF65-F5344CB8AC3E}">
        <p14:creationId xmlns:p14="http://schemas.microsoft.com/office/powerpoint/2010/main" val="8622760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478" y="2721166"/>
            <a:ext cx="9155017" cy="2862322"/>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smtClean="0"/>
              <a:t>Is </a:t>
            </a:r>
            <a:r>
              <a:rPr lang="en-US" dirty="0"/>
              <a:t>the article focused on the same group of people I am concerned with?</a:t>
            </a:r>
          </a:p>
          <a:p>
            <a:pPr marL="742950" lvl="1" indent="-285750">
              <a:buFont typeface="Arial" panose="020B0604020202020204" pitchFamily="34" charset="0"/>
              <a:buChar char="•"/>
            </a:pPr>
            <a:r>
              <a:rPr lang="en-US" dirty="0"/>
              <a:t>Same culture? (Keep in mind that culture does not follow country borders; the culture in Vermont is markedly different than the culture in Texas.)</a:t>
            </a:r>
          </a:p>
          <a:p>
            <a:pPr marL="742950" lvl="1" indent="-285750">
              <a:buFont typeface="Arial" panose="020B0604020202020204" pitchFamily="34" charset="0"/>
              <a:buChar char="•"/>
            </a:pPr>
            <a:r>
              <a:rPr lang="en-US" dirty="0"/>
              <a:t>Same language?</a:t>
            </a:r>
          </a:p>
          <a:p>
            <a:pPr marL="742950" lvl="1" indent="-285750">
              <a:buFont typeface="Arial" panose="020B0604020202020204" pitchFamily="34" charset="0"/>
              <a:buChar char="•"/>
            </a:pPr>
            <a:r>
              <a:rPr lang="en-US" dirty="0"/>
              <a:t>Same socio-economic standing?</a:t>
            </a:r>
          </a:p>
          <a:p>
            <a:pPr marL="742950" lvl="1" indent="-285750">
              <a:buFont typeface="Arial" panose="020B0604020202020204" pitchFamily="34" charset="0"/>
              <a:buChar char="•"/>
            </a:pPr>
            <a:r>
              <a:rPr lang="en-US" dirty="0"/>
              <a:t>Same age?</a:t>
            </a:r>
          </a:p>
          <a:p>
            <a:pPr marL="742950" lvl="1" indent="-285750">
              <a:buFont typeface="Arial" panose="020B0604020202020204" pitchFamily="34" charset="0"/>
              <a:buChar char="•"/>
            </a:pPr>
            <a:r>
              <a:rPr lang="en-US" dirty="0"/>
              <a:t>Same education?</a:t>
            </a:r>
          </a:p>
          <a:p>
            <a:pPr marL="285750" indent="-285750">
              <a:buFont typeface="Arial" panose="020B0604020202020204" pitchFamily="34" charset="0"/>
              <a:buChar char="•"/>
            </a:pPr>
            <a:r>
              <a:rPr lang="en-US" dirty="0"/>
              <a:t>Is the data or information in the article as likely to apply to my demographic of interest as the demographic discussed in this source? Why or why not?</a:t>
            </a:r>
          </a:p>
        </p:txBody>
      </p:sp>
      <p:sp>
        <p:nvSpPr>
          <p:cNvPr id="4" name="TextBox 3"/>
          <p:cNvSpPr txBox="1"/>
          <p:nvPr/>
        </p:nvSpPr>
        <p:spPr>
          <a:xfrm>
            <a:off x="4393895" y="2069509"/>
            <a:ext cx="6510968" cy="523220"/>
          </a:xfrm>
          <a:prstGeom prst="rect">
            <a:avLst/>
          </a:prstGeom>
          <a:noFill/>
        </p:spPr>
        <p:txBody>
          <a:bodyPr wrap="square" rtlCol="0">
            <a:spAutoFit/>
          </a:bodyPr>
          <a:lstStyle/>
          <a:p>
            <a:r>
              <a:rPr lang="en-US" sz="2800" dirty="0" smtClean="0">
                <a:latin typeface="BentonSansCond Medium" panose="02000606040000020004" pitchFamily="50" charset="0"/>
              </a:rPr>
              <a:t>Demographics</a:t>
            </a:r>
            <a:endParaRPr lang="en-US" sz="2800" dirty="0">
              <a:latin typeface="BentonSansCond Medium" panose="02000606040000020004" pitchFamily="50"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477" y="1751354"/>
            <a:ext cx="1288975" cy="1288975"/>
          </a:xfrm>
          <a:prstGeom prst="rect">
            <a:avLst/>
          </a:prstGeom>
        </p:spPr>
      </p:pic>
      <p:sp>
        <p:nvSpPr>
          <p:cNvPr id="7" name="TextBox 6"/>
          <p:cNvSpPr txBox="1"/>
          <p:nvPr/>
        </p:nvSpPr>
        <p:spPr>
          <a:xfrm>
            <a:off x="4069918" y="525911"/>
            <a:ext cx="4121759" cy="707886"/>
          </a:xfrm>
          <a:prstGeom prst="rect">
            <a:avLst/>
          </a:prstGeom>
          <a:noFill/>
        </p:spPr>
        <p:txBody>
          <a:bodyPr wrap="square" rtlCol="0">
            <a:spAutoFit/>
          </a:bodyPr>
          <a:lstStyle/>
          <a:p>
            <a:r>
              <a:rPr lang="en-US" sz="4000" dirty="0" smtClean="0">
                <a:latin typeface="Limelight Regular"/>
                <a:cs typeface="Limelight Regular"/>
              </a:rPr>
              <a:t>Intervention 2</a:t>
            </a:r>
            <a:endParaRPr lang="en-US" sz="4000" dirty="0">
              <a:latin typeface="Limelight Regular"/>
              <a:cs typeface="Limelight Regular"/>
            </a:endParaRPr>
          </a:p>
        </p:txBody>
      </p:sp>
    </p:spTree>
    <p:extLst>
      <p:ext uri="{BB962C8B-B14F-4D97-AF65-F5344CB8AC3E}">
        <p14:creationId xmlns:p14="http://schemas.microsoft.com/office/powerpoint/2010/main" val="12080617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478" y="2721166"/>
            <a:ext cx="9155017" cy="2862322"/>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smtClean="0"/>
              <a:t>Is </a:t>
            </a:r>
            <a:r>
              <a:rPr lang="en-US" dirty="0"/>
              <a:t>the article focused on the same group of people I am concerned with?</a:t>
            </a:r>
          </a:p>
          <a:p>
            <a:pPr marL="742950" lvl="1" indent="-285750">
              <a:buFont typeface="Arial" panose="020B0604020202020204" pitchFamily="34" charset="0"/>
              <a:buChar char="•"/>
            </a:pPr>
            <a:r>
              <a:rPr lang="en-US" dirty="0"/>
              <a:t>Same culture? (Keep in mind that culture does not follow country borders; the culture in Vermont is markedly different than the culture in Texas.)</a:t>
            </a:r>
          </a:p>
          <a:p>
            <a:pPr marL="742950" lvl="1" indent="-285750">
              <a:buFont typeface="Arial" panose="020B0604020202020204" pitchFamily="34" charset="0"/>
              <a:buChar char="•"/>
            </a:pPr>
            <a:r>
              <a:rPr lang="en-US" dirty="0"/>
              <a:t>Same language?</a:t>
            </a:r>
          </a:p>
          <a:p>
            <a:pPr marL="742950" lvl="1" indent="-285750">
              <a:buFont typeface="Arial" panose="020B0604020202020204" pitchFamily="34" charset="0"/>
              <a:buChar char="•"/>
            </a:pPr>
            <a:r>
              <a:rPr lang="en-US" dirty="0"/>
              <a:t>Same socio-economic standing?</a:t>
            </a:r>
          </a:p>
          <a:p>
            <a:pPr marL="742950" lvl="1" indent="-285750">
              <a:buFont typeface="Arial" panose="020B0604020202020204" pitchFamily="34" charset="0"/>
              <a:buChar char="•"/>
            </a:pPr>
            <a:r>
              <a:rPr lang="en-US" dirty="0"/>
              <a:t>Same age?</a:t>
            </a:r>
          </a:p>
          <a:p>
            <a:pPr marL="742950" lvl="1" indent="-285750">
              <a:buFont typeface="Arial" panose="020B0604020202020204" pitchFamily="34" charset="0"/>
              <a:buChar char="•"/>
            </a:pPr>
            <a:r>
              <a:rPr lang="en-US" dirty="0"/>
              <a:t>Same education?</a:t>
            </a:r>
          </a:p>
          <a:p>
            <a:pPr marL="285750" indent="-285750">
              <a:buFont typeface="Arial" panose="020B0604020202020204" pitchFamily="34" charset="0"/>
              <a:buChar char="•"/>
            </a:pPr>
            <a:r>
              <a:rPr lang="en-US" dirty="0"/>
              <a:t>Is the data or information in the article as likely to apply to my demographic of interest as the demographic discussed in this source? Why or why not?</a:t>
            </a:r>
          </a:p>
        </p:txBody>
      </p:sp>
      <p:sp>
        <p:nvSpPr>
          <p:cNvPr id="4" name="TextBox 3"/>
          <p:cNvSpPr txBox="1"/>
          <p:nvPr/>
        </p:nvSpPr>
        <p:spPr>
          <a:xfrm>
            <a:off x="4393895" y="2069509"/>
            <a:ext cx="6510968" cy="523220"/>
          </a:xfrm>
          <a:prstGeom prst="rect">
            <a:avLst/>
          </a:prstGeom>
          <a:noFill/>
        </p:spPr>
        <p:txBody>
          <a:bodyPr wrap="square" rtlCol="0">
            <a:spAutoFit/>
          </a:bodyPr>
          <a:lstStyle/>
          <a:p>
            <a:r>
              <a:rPr lang="en-US" sz="2800" dirty="0" smtClean="0">
                <a:latin typeface="BentonSansCond Medium" panose="02000606040000020004" pitchFamily="50" charset="0"/>
              </a:rPr>
              <a:t>Geography</a:t>
            </a:r>
            <a:endParaRPr lang="en-US" sz="2800" dirty="0">
              <a:latin typeface="BentonSansCond Medium" panose="02000606040000020004" pitchFamily="50"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478" y="1641513"/>
            <a:ext cx="1341574" cy="1341574"/>
          </a:xfrm>
          <a:prstGeom prst="rect">
            <a:avLst/>
          </a:prstGeom>
        </p:spPr>
      </p:pic>
      <p:sp>
        <p:nvSpPr>
          <p:cNvPr id="6" name="TextBox 5"/>
          <p:cNvSpPr txBox="1"/>
          <p:nvPr/>
        </p:nvSpPr>
        <p:spPr>
          <a:xfrm>
            <a:off x="4069918" y="525911"/>
            <a:ext cx="4121759" cy="707886"/>
          </a:xfrm>
          <a:prstGeom prst="rect">
            <a:avLst/>
          </a:prstGeom>
          <a:noFill/>
        </p:spPr>
        <p:txBody>
          <a:bodyPr wrap="square" rtlCol="0">
            <a:spAutoFit/>
          </a:bodyPr>
          <a:lstStyle/>
          <a:p>
            <a:r>
              <a:rPr lang="en-US" sz="4000" dirty="0" smtClean="0">
                <a:latin typeface="Limelight Regular"/>
                <a:cs typeface="Limelight Regular"/>
              </a:rPr>
              <a:t>Intervention 2</a:t>
            </a:r>
            <a:endParaRPr lang="en-US" sz="4000" dirty="0">
              <a:latin typeface="Limelight Regular"/>
              <a:cs typeface="Limelight Regular"/>
            </a:endParaRPr>
          </a:p>
        </p:txBody>
      </p:sp>
    </p:spTree>
    <p:extLst>
      <p:ext uri="{BB962C8B-B14F-4D97-AF65-F5344CB8AC3E}">
        <p14:creationId xmlns:p14="http://schemas.microsoft.com/office/powerpoint/2010/main" val="248101847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29103" y="1059956"/>
            <a:ext cx="2842780" cy="1011815"/>
          </a:xfrm>
          <a:prstGeom prst="rect">
            <a:avLst/>
          </a:prstGeom>
          <a:blipFill>
            <a:blip r:embed="rId2" cstate="print"/>
            <a:stretch>
              <a:fillRect/>
            </a:stretch>
          </a:blipFill>
        </p:spPr>
        <p:txBody>
          <a:bodyPr wrap="square" lIns="0" tIns="0" rIns="0" bIns="0" rtlCol="0"/>
          <a:lstStyle/>
          <a:p>
            <a:endParaRPr sz="1227"/>
          </a:p>
        </p:txBody>
      </p:sp>
      <p:sp>
        <p:nvSpPr>
          <p:cNvPr id="4" name="object 4"/>
          <p:cNvSpPr/>
          <p:nvPr/>
        </p:nvSpPr>
        <p:spPr>
          <a:xfrm>
            <a:off x="1044713" y="2474051"/>
            <a:ext cx="2857500" cy="1407102"/>
          </a:xfrm>
          <a:prstGeom prst="rect">
            <a:avLst/>
          </a:prstGeom>
          <a:blipFill>
            <a:blip r:embed="rId3" cstate="print"/>
            <a:stretch>
              <a:fillRect/>
            </a:stretch>
          </a:blipFill>
        </p:spPr>
        <p:txBody>
          <a:bodyPr wrap="square" lIns="0" tIns="0" rIns="0" bIns="0" rtlCol="0"/>
          <a:lstStyle/>
          <a:p>
            <a:endParaRPr sz="1227"/>
          </a:p>
        </p:txBody>
      </p:sp>
      <p:sp>
        <p:nvSpPr>
          <p:cNvPr id="5" name="object 5"/>
          <p:cNvSpPr/>
          <p:nvPr/>
        </p:nvSpPr>
        <p:spPr>
          <a:xfrm>
            <a:off x="1007766" y="4278925"/>
            <a:ext cx="3808268" cy="1668607"/>
          </a:xfrm>
          <a:prstGeom prst="rect">
            <a:avLst/>
          </a:prstGeom>
          <a:blipFill>
            <a:blip r:embed="rId4" cstate="print"/>
            <a:stretch>
              <a:fillRect/>
            </a:stretch>
          </a:blipFill>
        </p:spPr>
        <p:txBody>
          <a:bodyPr wrap="square" lIns="0" tIns="0" rIns="0" bIns="0" rtlCol="0"/>
          <a:lstStyle/>
          <a:p>
            <a:endParaRPr sz="1227"/>
          </a:p>
        </p:txBody>
      </p:sp>
      <p:sp>
        <p:nvSpPr>
          <p:cNvPr id="6" name="object 6"/>
          <p:cNvSpPr/>
          <p:nvPr/>
        </p:nvSpPr>
        <p:spPr>
          <a:xfrm>
            <a:off x="151631" y="3333580"/>
            <a:ext cx="3498601" cy="122150"/>
          </a:xfrm>
          <a:prstGeom prst="rect">
            <a:avLst/>
          </a:prstGeom>
          <a:blipFill>
            <a:blip r:embed="rId5" cstate="print"/>
            <a:stretch>
              <a:fillRect/>
            </a:stretch>
          </a:blipFill>
        </p:spPr>
        <p:txBody>
          <a:bodyPr wrap="square" lIns="0" tIns="0" rIns="0" bIns="0" rtlCol="0"/>
          <a:lstStyle/>
          <a:p>
            <a:endParaRPr sz="1227"/>
          </a:p>
        </p:txBody>
      </p:sp>
      <p:sp>
        <p:nvSpPr>
          <p:cNvPr id="7" name="object 7"/>
          <p:cNvSpPr/>
          <p:nvPr/>
        </p:nvSpPr>
        <p:spPr>
          <a:xfrm>
            <a:off x="4459432" y="2985309"/>
            <a:ext cx="1350818" cy="227301"/>
          </a:xfrm>
          <a:custGeom>
            <a:avLst/>
            <a:gdLst/>
            <a:ahLst/>
            <a:cxnLst/>
            <a:rect l="l" t="t" r="r" b="b"/>
            <a:pathLst>
              <a:path w="1981200" h="333375">
                <a:moveTo>
                  <a:pt x="0" y="333375"/>
                </a:moveTo>
                <a:lnTo>
                  <a:pt x="1981200" y="333375"/>
                </a:lnTo>
                <a:lnTo>
                  <a:pt x="1981200" y="0"/>
                </a:lnTo>
                <a:lnTo>
                  <a:pt x="0" y="0"/>
                </a:lnTo>
                <a:lnTo>
                  <a:pt x="0" y="333375"/>
                </a:lnTo>
                <a:close/>
              </a:path>
            </a:pathLst>
          </a:custGeom>
          <a:solidFill>
            <a:srgbClr val="FFFFFF"/>
          </a:solidFill>
        </p:spPr>
        <p:txBody>
          <a:bodyPr wrap="square" lIns="0" tIns="0" rIns="0" bIns="0" rtlCol="0"/>
          <a:lstStyle/>
          <a:p>
            <a:endParaRPr sz="1227"/>
          </a:p>
        </p:txBody>
      </p:sp>
      <p:sp>
        <p:nvSpPr>
          <p:cNvPr id="8" name="object 8"/>
          <p:cNvSpPr/>
          <p:nvPr/>
        </p:nvSpPr>
        <p:spPr>
          <a:xfrm>
            <a:off x="2759903" y="3121615"/>
            <a:ext cx="551302" cy="283288"/>
          </a:xfrm>
          <a:custGeom>
            <a:avLst/>
            <a:gdLst/>
            <a:ahLst/>
            <a:cxnLst/>
            <a:rect l="l" t="t" r="r" b="b"/>
            <a:pathLst>
              <a:path w="594360" h="313054">
                <a:moveTo>
                  <a:pt x="0" y="0"/>
                </a:moveTo>
                <a:lnTo>
                  <a:pt x="594360" y="312547"/>
                </a:lnTo>
              </a:path>
            </a:pathLst>
          </a:custGeom>
          <a:ln w="28575">
            <a:solidFill>
              <a:srgbClr val="C00000"/>
            </a:solidFill>
          </a:ln>
        </p:spPr>
        <p:txBody>
          <a:bodyPr wrap="square" lIns="0" tIns="0" rIns="0" bIns="0" rtlCol="0"/>
          <a:lstStyle/>
          <a:p>
            <a:endParaRPr sz="1227"/>
          </a:p>
        </p:txBody>
      </p:sp>
      <p:sp>
        <p:nvSpPr>
          <p:cNvPr id="9" name="object 9"/>
          <p:cNvSpPr/>
          <p:nvPr/>
        </p:nvSpPr>
        <p:spPr>
          <a:xfrm>
            <a:off x="4468783" y="3025833"/>
            <a:ext cx="1332115" cy="146512"/>
          </a:xfrm>
          <a:prstGeom prst="rect">
            <a:avLst/>
          </a:prstGeom>
          <a:blipFill>
            <a:blip r:embed="rId6" cstate="print"/>
            <a:stretch>
              <a:fillRect/>
            </a:stretch>
          </a:blipFill>
        </p:spPr>
        <p:txBody>
          <a:bodyPr wrap="square" lIns="0" tIns="0" rIns="0" bIns="0" rtlCol="0"/>
          <a:lstStyle/>
          <a:p>
            <a:endParaRPr sz="1227"/>
          </a:p>
        </p:txBody>
      </p:sp>
      <p:sp>
        <p:nvSpPr>
          <p:cNvPr id="10" name="object 10"/>
          <p:cNvSpPr txBox="1"/>
          <p:nvPr/>
        </p:nvSpPr>
        <p:spPr>
          <a:xfrm>
            <a:off x="255747" y="2891590"/>
            <a:ext cx="2376905" cy="331209"/>
          </a:xfrm>
          <a:prstGeom prst="rect">
            <a:avLst/>
          </a:prstGeom>
          <a:solidFill>
            <a:schemeClr val="bg1"/>
          </a:solidFill>
          <a:ln w="28575">
            <a:solidFill>
              <a:srgbClr val="C00000"/>
            </a:solidFill>
          </a:ln>
        </p:spPr>
        <p:txBody>
          <a:bodyPr vert="horz" wrap="square" lIns="0" tIns="53686" rIns="0" bIns="0" rtlCol="0">
            <a:spAutoFit/>
          </a:bodyPr>
          <a:lstStyle/>
          <a:p>
            <a:pPr marL="150663">
              <a:spcBef>
                <a:spcPts val="423"/>
              </a:spcBef>
            </a:pPr>
            <a:r>
              <a:rPr spc="-3" dirty="0">
                <a:solidFill>
                  <a:srgbClr val="C00000"/>
                </a:solidFill>
                <a:latin typeface="Arial Black"/>
                <a:cs typeface="Arial Black"/>
              </a:rPr>
              <a:t>2. </a:t>
            </a:r>
            <a:r>
              <a:rPr dirty="0">
                <a:latin typeface="Calibri"/>
                <a:cs typeface="Calibri"/>
              </a:rPr>
              <a:t>Click </a:t>
            </a:r>
            <a:r>
              <a:rPr spc="-3" dirty="0">
                <a:latin typeface="Calibri"/>
                <a:cs typeface="Calibri"/>
              </a:rPr>
              <a:t>on</a:t>
            </a:r>
            <a:r>
              <a:rPr spc="-24" dirty="0">
                <a:latin typeface="Calibri"/>
                <a:cs typeface="Calibri"/>
              </a:rPr>
              <a:t> </a:t>
            </a:r>
            <a:r>
              <a:rPr i="1" spc="-3" dirty="0">
                <a:latin typeface="Calibri"/>
                <a:cs typeface="Calibri"/>
              </a:rPr>
              <a:t>Comment</a:t>
            </a:r>
            <a:endParaRPr dirty="0">
              <a:latin typeface="Calibri"/>
              <a:cs typeface="Calibri"/>
            </a:endParaRPr>
          </a:p>
        </p:txBody>
      </p:sp>
      <p:sp>
        <p:nvSpPr>
          <p:cNvPr id="11" name="object 11"/>
          <p:cNvSpPr/>
          <p:nvPr/>
        </p:nvSpPr>
        <p:spPr>
          <a:xfrm>
            <a:off x="2003923" y="4793107"/>
            <a:ext cx="2883115" cy="199768"/>
          </a:xfrm>
          <a:prstGeom prst="rect">
            <a:avLst/>
          </a:prstGeom>
          <a:blipFill>
            <a:blip r:embed="rId7" cstate="print"/>
            <a:stretch>
              <a:fillRect/>
            </a:stretch>
          </a:blipFill>
        </p:spPr>
        <p:txBody>
          <a:bodyPr wrap="square" lIns="0" tIns="0" rIns="0" bIns="0" rtlCol="0"/>
          <a:lstStyle/>
          <a:p>
            <a:endParaRPr sz="1227"/>
          </a:p>
        </p:txBody>
      </p:sp>
      <p:sp>
        <p:nvSpPr>
          <p:cNvPr id="12" name="object 12"/>
          <p:cNvSpPr/>
          <p:nvPr/>
        </p:nvSpPr>
        <p:spPr>
          <a:xfrm>
            <a:off x="5394614" y="4259234"/>
            <a:ext cx="1214438" cy="227301"/>
          </a:xfrm>
          <a:custGeom>
            <a:avLst/>
            <a:gdLst/>
            <a:ahLst/>
            <a:cxnLst/>
            <a:rect l="l" t="t" r="r" b="b"/>
            <a:pathLst>
              <a:path w="1781175" h="333375">
                <a:moveTo>
                  <a:pt x="0" y="333375"/>
                </a:moveTo>
                <a:lnTo>
                  <a:pt x="1781175" y="333375"/>
                </a:lnTo>
                <a:lnTo>
                  <a:pt x="1781175" y="0"/>
                </a:lnTo>
                <a:lnTo>
                  <a:pt x="0" y="0"/>
                </a:lnTo>
                <a:lnTo>
                  <a:pt x="0" y="333375"/>
                </a:lnTo>
                <a:close/>
              </a:path>
            </a:pathLst>
          </a:custGeom>
          <a:solidFill>
            <a:srgbClr val="FFFFFF"/>
          </a:solidFill>
        </p:spPr>
        <p:txBody>
          <a:bodyPr wrap="square" lIns="0" tIns="0" rIns="0" bIns="0" rtlCol="0"/>
          <a:lstStyle/>
          <a:p>
            <a:endParaRPr sz="1227"/>
          </a:p>
        </p:txBody>
      </p:sp>
      <p:sp>
        <p:nvSpPr>
          <p:cNvPr id="13" name="object 13"/>
          <p:cNvSpPr/>
          <p:nvPr/>
        </p:nvSpPr>
        <p:spPr>
          <a:xfrm>
            <a:off x="2023304" y="4596713"/>
            <a:ext cx="208251" cy="258907"/>
          </a:xfrm>
          <a:custGeom>
            <a:avLst/>
            <a:gdLst/>
            <a:ahLst/>
            <a:cxnLst/>
            <a:rect l="l" t="t" r="r" b="b"/>
            <a:pathLst>
              <a:path w="305435" h="379729">
                <a:moveTo>
                  <a:pt x="305181" y="0"/>
                </a:moveTo>
                <a:lnTo>
                  <a:pt x="0" y="379222"/>
                </a:lnTo>
              </a:path>
            </a:pathLst>
          </a:custGeom>
          <a:ln w="28574">
            <a:solidFill>
              <a:srgbClr val="C00000"/>
            </a:solidFill>
          </a:ln>
        </p:spPr>
        <p:txBody>
          <a:bodyPr wrap="square" lIns="0" tIns="0" rIns="0" bIns="0" rtlCol="0"/>
          <a:lstStyle/>
          <a:p>
            <a:endParaRPr sz="1227"/>
          </a:p>
        </p:txBody>
      </p:sp>
      <p:sp>
        <p:nvSpPr>
          <p:cNvPr id="14" name="object 14"/>
          <p:cNvSpPr/>
          <p:nvPr/>
        </p:nvSpPr>
        <p:spPr>
          <a:xfrm>
            <a:off x="5403965" y="4299757"/>
            <a:ext cx="1195994" cy="145473"/>
          </a:xfrm>
          <a:prstGeom prst="rect">
            <a:avLst/>
          </a:prstGeom>
          <a:blipFill>
            <a:blip r:embed="rId8" cstate="print"/>
            <a:stretch>
              <a:fillRect/>
            </a:stretch>
          </a:blipFill>
        </p:spPr>
        <p:txBody>
          <a:bodyPr wrap="square" lIns="0" tIns="0" rIns="0" bIns="0" rtlCol="0"/>
          <a:lstStyle/>
          <a:p>
            <a:endParaRPr sz="1227"/>
          </a:p>
        </p:txBody>
      </p:sp>
      <p:sp>
        <p:nvSpPr>
          <p:cNvPr id="15" name="object 15"/>
          <p:cNvSpPr txBox="1"/>
          <p:nvPr/>
        </p:nvSpPr>
        <p:spPr>
          <a:xfrm>
            <a:off x="2332607" y="4278925"/>
            <a:ext cx="2554432" cy="330335"/>
          </a:xfrm>
          <a:prstGeom prst="rect">
            <a:avLst/>
          </a:prstGeom>
          <a:solidFill>
            <a:schemeClr val="bg1"/>
          </a:solidFill>
          <a:ln w="28575">
            <a:solidFill>
              <a:srgbClr val="C00000"/>
            </a:solidFill>
          </a:ln>
        </p:spPr>
        <p:txBody>
          <a:bodyPr vert="horz" wrap="square" lIns="0" tIns="52820" rIns="0" bIns="0" rtlCol="0">
            <a:spAutoFit/>
          </a:bodyPr>
          <a:lstStyle/>
          <a:p>
            <a:pPr marL="97845">
              <a:spcBef>
                <a:spcPts val="416"/>
              </a:spcBef>
            </a:pPr>
            <a:r>
              <a:rPr spc="-3" dirty="0">
                <a:solidFill>
                  <a:srgbClr val="C00000"/>
                </a:solidFill>
                <a:latin typeface="Arial Black"/>
                <a:cs typeface="Arial Black"/>
              </a:rPr>
              <a:t>3. </a:t>
            </a:r>
            <a:r>
              <a:rPr spc="-3" dirty="0">
                <a:latin typeface="Calibri"/>
                <a:cs typeface="Calibri"/>
              </a:rPr>
              <a:t>Select</a:t>
            </a:r>
            <a:r>
              <a:rPr spc="-17" dirty="0">
                <a:latin typeface="Calibri"/>
                <a:cs typeface="Calibri"/>
              </a:rPr>
              <a:t> </a:t>
            </a:r>
            <a:r>
              <a:rPr spc="-3" dirty="0">
                <a:latin typeface="Calibri"/>
                <a:cs typeface="Calibri"/>
              </a:rPr>
              <a:t>highlighter</a:t>
            </a:r>
            <a:endParaRPr dirty="0">
              <a:latin typeface="Calibri"/>
              <a:cs typeface="Calibri"/>
            </a:endParaRPr>
          </a:p>
        </p:txBody>
      </p:sp>
      <p:sp>
        <p:nvSpPr>
          <p:cNvPr id="16" name="object 16"/>
          <p:cNvSpPr/>
          <p:nvPr/>
        </p:nvSpPr>
        <p:spPr>
          <a:xfrm>
            <a:off x="1296892" y="6320392"/>
            <a:ext cx="2553653" cy="254914"/>
          </a:xfrm>
          <a:prstGeom prst="rect">
            <a:avLst/>
          </a:prstGeom>
          <a:blipFill>
            <a:blip r:embed="rId9" cstate="print"/>
            <a:stretch>
              <a:fillRect/>
            </a:stretch>
          </a:blipFill>
        </p:spPr>
        <p:txBody>
          <a:bodyPr wrap="square" lIns="0" tIns="0" rIns="0" bIns="0" rtlCol="0"/>
          <a:lstStyle/>
          <a:p>
            <a:endParaRPr sz="1227"/>
          </a:p>
        </p:txBody>
      </p:sp>
      <p:sp>
        <p:nvSpPr>
          <p:cNvPr id="17" name="object 17"/>
          <p:cNvSpPr/>
          <p:nvPr/>
        </p:nvSpPr>
        <p:spPr>
          <a:xfrm>
            <a:off x="3497255" y="5556140"/>
            <a:ext cx="217776" cy="455901"/>
          </a:xfrm>
          <a:custGeom>
            <a:avLst/>
            <a:gdLst/>
            <a:ahLst/>
            <a:cxnLst/>
            <a:rect l="l" t="t" r="r" b="b"/>
            <a:pathLst>
              <a:path w="319404" h="668654">
                <a:moveTo>
                  <a:pt x="0" y="668527"/>
                </a:moveTo>
                <a:lnTo>
                  <a:pt x="319277" y="0"/>
                </a:lnTo>
              </a:path>
            </a:pathLst>
          </a:custGeom>
          <a:ln w="28575">
            <a:solidFill>
              <a:srgbClr val="C00000"/>
            </a:solidFill>
          </a:ln>
        </p:spPr>
        <p:txBody>
          <a:bodyPr wrap="square" lIns="0" tIns="0" rIns="0" bIns="0" rtlCol="0"/>
          <a:lstStyle/>
          <a:p>
            <a:endParaRPr sz="1227"/>
          </a:p>
        </p:txBody>
      </p:sp>
      <p:sp>
        <p:nvSpPr>
          <p:cNvPr id="18" name="object 18"/>
          <p:cNvSpPr/>
          <p:nvPr/>
        </p:nvSpPr>
        <p:spPr>
          <a:xfrm>
            <a:off x="5274079" y="5715000"/>
            <a:ext cx="1176251" cy="146512"/>
          </a:xfrm>
          <a:prstGeom prst="rect">
            <a:avLst/>
          </a:prstGeom>
          <a:blipFill>
            <a:blip r:embed="rId10" cstate="print"/>
            <a:stretch>
              <a:fillRect/>
            </a:stretch>
          </a:blipFill>
        </p:spPr>
        <p:txBody>
          <a:bodyPr wrap="square" lIns="0" tIns="0" rIns="0" bIns="0" rtlCol="0"/>
          <a:lstStyle/>
          <a:p>
            <a:endParaRPr sz="1227"/>
          </a:p>
        </p:txBody>
      </p:sp>
      <p:sp>
        <p:nvSpPr>
          <p:cNvPr id="19" name="object 19"/>
          <p:cNvSpPr txBox="1"/>
          <p:nvPr/>
        </p:nvSpPr>
        <p:spPr>
          <a:xfrm>
            <a:off x="1357323" y="5918902"/>
            <a:ext cx="2069188" cy="331646"/>
          </a:xfrm>
          <a:prstGeom prst="rect">
            <a:avLst/>
          </a:prstGeom>
          <a:solidFill>
            <a:schemeClr val="bg1"/>
          </a:solidFill>
          <a:ln w="28575">
            <a:solidFill>
              <a:srgbClr val="C00000"/>
            </a:solidFill>
          </a:ln>
        </p:spPr>
        <p:txBody>
          <a:bodyPr vert="horz" wrap="square" lIns="0" tIns="54119" rIns="0" bIns="0" rtlCol="0">
            <a:spAutoFit/>
          </a:bodyPr>
          <a:lstStyle/>
          <a:p>
            <a:pPr marL="229893">
              <a:spcBef>
                <a:spcPts val="426"/>
              </a:spcBef>
            </a:pPr>
            <a:r>
              <a:rPr spc="-3" dirty="0">
                <a:solidFill>
                  <a:srgbClr val="C00000"/>
                </a:solidFill>
                <a:latin typeface="Arial Black"/>
                <a:cs typeface="Arial Black"/>
              </a:rPr>
              <a:t>4. </a:t>
            </a:r>
            <a:r>
              <a:rPr spc="-3" dirty="0">
                <a:latin typeface="Calibri"/>
                <a:cs typeface="Calibri"/>
              </a:rPr>
              <a:t>Select</a:t>
            </a:r>
            <a:r>
              <a:rPr spc="-17" dirty="0">
                <a:latin typeface="Calibri"/>
                <a:cs typeface="Calibri"/>
              </a:rPr>
              <a:t> </a:t>
            </a:r>
            <a:r>
              <a:rPr spc="-3" dirty="0">
                <a:latin typeface="Calibri"/>
                <a:cs typeface="Calibri"/>
              </a:rPr>
              <a:t>color</a:t>
            </a:r>
            <a:endParaRPr dirty="0">
              <a:latin typeface="Calibri"/>
              <a:cs typeface="Calibri"/>
            </a:endParaRPr>
          </a:p>
        </p:txBody>
      </p:sp>
      <p:sp>
        <p:nvSpPr>
          <p:cNvPr id="20" name="object 20"/>
          <p:cNvSpPr/>
          <p:nvPr/>
        </p:nvSpPr>
        <p:spPr>
          <a:xfrm>
            <a:off x="1645435" y="1143114"/>
            <a:ext cx="2082857" cy="164669"/>
          </a:xfrm>
          <a:prstGeom prst="rect">
            <a:avLst/>
          </a:prstGeom>
          <a:blipFill>
            <a:blip r:embed="rId11" cstate="print"/>
            <a:stretch>
              <a:fillRect/>
            </a:stretch>
          </a:blipFill>
        </p:spPr>
        <p:txBody>
          <a:bodyPr wrap="square" lIns="0" tIns="0" rIns="0" bIns="0" rtlCol="0"/>
          <a:lstStyle/>
          <a:p>
            <a:endParaRPr sz="1227"/>
          </a:p>
        </p:txBody>
      </p:sp>
      <p:sp>
        <p:nvSpPr>
          <p:cNvPr id="21" name="object 21"/>
          <p:cNvSpPr/>
          <p:nvPr/>
        </p:nvSpPr>
        <p:spPr>
          <a:xfrm>
            <a:off x="5127567" y="987137"/>
            <a:ext cx="1422256" cy="227301"/>
          </a:xfrm>
          <a:custGeom>
            <a:avLst/>
            <a:gdLst/>
            <a:ahLst/>
            <a:cxnLst/>
            <a:rect l="l" t="t" r="r" b="b"/>
            <a:pathLst>
              <a:path w="2085975" h="333375">
                <a:moveTo>
                  <a:pt x="0" y="333375"/>
                </a:moveTo>
                <a:lnTo>
                  <a:pt x="2085974" y="333375"/>
                </a:lnTo>
                <a:lnTo>
                  <a:pt x="2085974" y="0"/>
                </a:lnTo>
                <a:lnTo>
                  <a:pt x="0" y="0"/>
                </a:lnTo>
                <a:lnTo>
                  <a:pt x="0" y="333375"/>
                </a:lnTo>
                <a:close/>
              </a:path>
            </a:pathLst>
          </a:custGeom>
          <a:solidFill>
            <a:srgbClr val="FFFFFF"/>
          </a:solidFill>
        </p:spPr>
        <p:txBody>
          <a:bodyPr wrap="square" lIns="0" tIns="0" rIns="0" bIns="0" rtlCol="0"/>
          <a:lstStyle/>
          <a:p>
            <a:endParaRPr sz="1227"/>
          </a:p>
        </p:txBody>
      </p:sp>
      <p:sp>
        <p:nvSpPr>
          <p:cNvPr id="22" name="object 22"/>
          <p:cNvSpPr/>
          <p:nvPr/>
        </p:nvSpPr>
        <p:spPr>
          <a:xfrm>
            <a:off x="1541720" y="1022462"/>
            <a:ext cx="426893" cy="213447"/>
          </a:xfrm>
          <a:custGeom>
            <a:avLst/>
            <a:gdLst/>
            <a:ahLst/>
            <a:cxnLst/>
            <a:rect l="l" t="t" r="r" b="b"/>
            <a:pathLst>
              <a:path w="626110" h="313055">
                <a:moveTo>
                  <a:pt x="625729" y="0"/>
                </a:moveTo>
                <a:lnTo>
                  <a:pt x="0" y="312547"/>
                </a:lnTo>
              </a:path>
            </a:pathLst>
          </a:custGeom>
          <a:ln w="28575">
            <a:solidFill>
              <a:srgbClr val="C00000"/>
            </a:solidFill>
          </a:ln>
        </p:spPr>
        <p:txBody>
          <a:bodyPr wrap="square" lIns="0" tIns="0" rIns="0" bIns="0" rtlCol="0"/>
          <a:lstStyle/>
          <a:p>
            <a:endParaRPr sz="1227"/>
          </a:p>
        </p:txBody>
      </p:sp>
      <p:sp>
        <p:nvSpPr>
          <p:cNvPr id="23" name="object 23"/>
          <p:cNvSpPr/>
          <p:nvPr/>
        </p:nvSpPr>
        <p:spPr>
          <a:xfrm>
            <a:off x="5137958" y="1027661"/>
            <a:ext cx="1402773" cy="146511"/>
          </a:xfrm>
          <a:prstGeom prst="rect">
            <a:avLst/>
          </a:prstGeom>
          <a:blipFill>
            <a:blip r:embed="rId12" cstate="print"/>
            <a:stretch>
              <a:fillRect/>
            </a:stretch>
          </a:blipFill>
        </p:spPr>
        <p:txBody>
          <a:bodyPr wrap="square" lIns="0" tIns="0" rIns="0" bIns="0" rtlCol="0"/>
          <a:lstStyle/>
          <a:p>
            <a:endParaRPr sz="1227"/>
          </a:p>
        </p:txBody>
      </p:sp>
      <p:sp>
        <p:nvSpPr>
          <p:cNvPr id="24" name="object 24"/>
          <p:cNvSpPr txBox="1"/>
          <p:nvPr/>
        </p:nvSpPr>
        <p:spPr>
          <a:xfrm>
            <a:off x="2086897" y="979860"/>
            <a:ext cx="1979294" cy="330772"/>
          </a:xfrm>
          <a:prstGeom prst="rect">
            <a:avLst/>
          </a:prstGeom>
          <a:solidFill>
            <a:schemeClr val="bg1"/>
          </a:solidFill>
          <a:ln w="28575">
            <a:solidFill>
              <a:srgbClr val="C00000"/>
            </a:solidFill>
          </a:ln>
        </p:spPr>
        <p:txBody>
          <a:bodyPr vert="horz" wrap="square" lIns="0" tIns="53253" rIns="0" bIns="0" rtlCol="0">
            <a:spAutoFit/>
          </a:bodyPr>
          <a:lstStyle/>
          <a:p>
            <a:pPr marL="297432">
              <a:spcBef>
                <a:spcPts val="419"/>
              </a:spcBef>
            </a:pPr>
            <a:r>
              <a:rPr spc="-3" dirty="0">
                <a:solidFill>
                  <a:srgbClr val="C00000"/>
                </a:solidFill>
                <a:latin typeface="Arial Black"/>
                <a:cs typeface="Arial Black"/>
              </a:rPr>
              <a:t>1. </a:t>
            </a:r>
            <a:r>
              <a:rPr dirty="0">
                <a:latin typeface="Calibri"/>
                <a:cs typeface="Calibri"/>
              </a:rPr>
              <a:t>Click </a:t>
            </a:r>
            <a:r>
              <a:rPr spc="-3" dirty="0">
                <a:latin typeface="Calibri"/>
                <a:cs typeface="Calibri"/>
              </a:rPr>
              <a:t>on</a:t>
            </a:r>
            <a:r>
              <a:rPr spc="-27" dirty="0">
                <a:latin typeface="Calibri"/>
                <a:cs typeface="Calibri"/>
              </a:rPr>
              <a:t> </a:t>
            </a:r>
            <a:r>
              <a:rPr i="1" spc="-3" dirty="0">
                <a:latin typeface="Calibri"/>
                <a:cs typeface="Calibri"/>
              </a:rPr>
              <a:t>Tools</a:t>
            </a:r>
            <a:endParaRPr dirty="0">
              <a:latin typeface="Calibri"/>
              <a:cs typeface="Calibri"/>
            </a:endParaRPr>
          </a:p>
        </p:txBody>
      </p:sp>
      <p:sp>
        <p:nvSpPr>
          <p:cNvPr id="25" name="object 2"/>
          <p:cNvSpPr/>
          <p:nvPr/>
        </p:nvSpPr>
        <p:spPr>
          <a:xfrm>
            <a:off x="6703332" y="907122"/>
            <a:ext cx="4783825" cy="2264367"/>
          </a:xfrm>
          <a:prstGeom prst="rect">
            <a:avLst/>
          </a:prstGeom>
          <a:blipFill>
            <a:blip r:embed="rId13" cstate="print"/>
            <a:stretch>
              <a:fillRect/>
            </a:stretch>
          </a:blipFill>
        </p:spPr>
        <p:txBody>
          <a:bodyPr wrap="square" lIns="0" tIns="0" rIns="0" bIns="0" rtlCol="0"/>
          <a:lstStyle/>
          <a:p>
            <a:endParaRPr/>
          </a:p>
        </p:txBody>
      </p:sp>
      <p:sp>
        <p:nvSpPr>
          <p:cNvPr id="26" name="object 6"/>
          <p:cNvSpPr/>
          <p:nvPr/>
        </p:nvSpPr>
        <p:spPr>
          <a:xfrm>
            <a:off x="8322768" y="1932759"/>
            <a:ext cx="246283" cy="298192"/>
          </a:xfrm>
          <a:custGeom>
            <a:avLst/>
            <a:gdLst/>
            <a:ahLst/>
            <a:cxnLst/>
            <a:rect l="l" t="t" r="r" b="b"/>
            <a:pathLst>
              <a:path w="305435" h="379730">
                <a:moveTo>
                  <a:pt x="305181" y="0"/>
                </a:moveTo>
                <a:lnTo>
                  <a:pt x="0" y="379222"/>
                </a:lnTo>
              </a:path>
            </a:pathLst>
          </a:custGeom>
          <a:ln w="28574">
            <a:solidFill>
              <a:srgbClr val="C00000"/>
            </a:solidFill>
          </a:ln>
        </p:spPr>
        <p:txBody>
          <a:bodyPr wrap="square" lIns="0" tIns="0" rIns="0" bIns="0" rtlCol="0"/>
          <a:lstStyle/>
          <a:p>
            <a:endParaRPr/>
          </a:p>
        </p:txBody>
      </p:sp>
      <p:sp>
        <p:nvSpPr>
          <p:cNvPr id="27" name="object 8"/>
          <p:cNvSpPr txBox="1"/>
          <p:nvPr/>
        </p:nvSpPr>
        <p:spPr>
          <a:xfrm>
            <a:off x="8776412" y="1870275"/>
            <a:ext cx="2255062" cy="354584"/>
          </a:xfrm>
          <a:prstGeom prst="rect">
            <a:avLst/>
          </a:prstGeom>
          <a:solidFill>
            <a:schemeClr val="bg1"/>
          </a:solidFill>
          <a:ln w="28575">
            <a:solidFill>
              <a:srgbClr val="C00000"/>
            </a:solidFill>
          </a:ln>
        </p:spPr>
        <p:txBody>
          <a:bodyPr vert="horz" wrap="square" lIns="0" tIns="76835" rIns="0" bIns="0" rtlCol="0">
            <a:spAutoFit/>
          </a:bodyPr>
          <a:lstStyle/>
          <a:p>
            <a:pPr marL="285115">
              <a:lnSpc>
                <a:spcPct val="100000"/>
              </a:lnSpc>
              <a:spcBef>
                <a:spcPts val="605"/>
              </a:spcBef>
            </a:pPr>
            <a:r>
              <a:rPr spc="-5" dirty="0">
                <a:solidFill>
                  <a:srgbClr val="C00000"/>
                </a:solidFill>
                <a:latin typeface="Arial Black"/>
                <a:cs typeface="Arial Black"/>
              </a:rPr>
              <a:t>5. </a:t>
            </a:r>
            <a:r>
              <a:rPr spc="-5" dirty="0">
                <a:latin typeface="Calibri"/>
                <a:cs typeface="Calibri"/>
              </a:rPr>
              <a:t>Highlight</a:t>
            </a:r>
            <a:r>
              <a:rPr spc="-25" dirty="0">
                <a:latin typeface="Calibri"/>
                <a:cs typeface="Calibri"/>
              </a:rPr>
              <a:t> </a:t>
            </a:r>
            <a:r>
              <a:rPr spc="-5" dirty="0">
                <a:latin typeface="Calibri"/>
                <a:cs typeface="Calibri"/>
              </a:rPr>
              <a:t>text</a:t>
            </a:r>
            <a:endParaRPr dirty="0">
              <a:latin typeface="Calibri"/>
              <a:cs typeface="Calibri"/>
            </a:endParaRPr>
          </a:p>
        </p:txBody>
      </p:sp>
      <p:sp>
        <p:nvSpPr>
          <p:cNvPr id="28" name="object 3"/>
          <p:cNvSpPr/>
          <p:nvPr/>
        </p:nvSpPr>
        <p:spPr>
          <a:xfrm>
            <a:off x="6589157" y="3467760"/>
            <a:ext cx="4861134" cy="2386560"/>
          </a:xfrm>
          <a:prstGeom prst="rect">
            <a:avLst/>
          </a:prstGeom>
          <a:blipFill>
            <a:blip r:embed="rId14" cstate="print"/>
            <a:stretch>
              <a:fillRect/>
            </a:stretch>
          </a:blipFill>
        </p:spPr>
        <p:txBody>
          <a:bodyPr wrap="square" lIns="0" tIns="0" rIns="0" bIns="0" rtlCol="0"/>
          <a:lstStyle/>
          <a:p>
            <a:endParaRPr/>
          </a:p>
        </p:txBody>
      </p:sp>
      <p:sp>
        <p:nvSpPr>
          <p:cNvPr id="29" name="object 9"/>
          <p:cNvSpPr/>
          <p:nvPr/>
        </p:nvSpPr>
        <p:spPr>
          <a:xfrm>
            <a:off x="6549823" y="3746874"/>
            <a:ext cx="2278276" cy="212472"/>
          </a:xfrm>
          <a:prstGeom prst="rect">
            <a:avLst/>
          </a:prstGeom>
          <a:blipFill>
            <a:blip r:embed="rId15" cstate="print"/>
            <a:stretch>
              <a:fillRect/>
            </a:stretch>
          </a:blipFill>
        </p:spPr>
        <p:txBody>
          <a:bodyPr wrap="square" lIns="0" tIns="0" rIns="0" bIns="0" rtlCol="0"/>
          <a:lstStyle/>
          <a:p>
            <a:endParaRPr/>
          </a:p>
        </p:txBody>
      </p:sp>
      <p:sp>
        <p:nvSpPr>
          <p:cNvPr id="30" name="object 11"/>
          <p:cNvSpPr/>
          <p:nvPr/>
        </p:nvSpPr>
        <p:spPr>
          <a:xfrm>
            <a:off x="8381671" y="3652284"/>
            <a:ext cx="279920" cy="314284"/>
          </a:xfrm>
          <a:custGeom>
            <a:avLst/>
            <a:gdLst/>
            <a:ahLst/>
            <a:cxnLst/>
            <a:rect l="l" t="t" r="r" b="b"/>
            <a:pathLst>
              <a:path w="341629" h="379729">
                <a:moveTo>
                  <a:pt x="0" y="0"/>
                </a:moveTo>
                <a:lnTo>
                  <a:pt x="341122" y="379222"/>
                </a:lnTo>
              </a:path>
            </a:pathLst>
          </a:custGeom>
          <a:ln w="28575">
            <a:solidFill>
              <a:srgbClr val="C00000"/>
            </a:solidFill>
          </a:ln>
        </p:spPr>
        <p:txBody>
          <a:bodyPr wrap="square" lIns="0" tIns="0" rIns="0" bIns="0" rtlCol="0"/>
          <a:lstStyle/>
          <a:p>
            <a:endParaRPr/>
          </a:p>
        </p:txBody>
      </p:sp>
      <p:sp>
        <p:nvSpPr>
          <p:cNvPr id="31" name="object 13"/>
          <p:cNvSpPr txBox="1"/>
          <p:nvPr/>
        </p:nvSpPr>
        <p:spPr>
          <a:xfrm>
            <a:off x="6239117" y="3405531"/>
            <a:ext cx="2206792" cy="356508"/>
          </a:xfrm>
          <a:prstGeom prst="rect">
            <a:avLst/>
          </a:prstGeom>
          <a:solidFill>
            <a:schemeClr val="bg1"/>
          </a:solidFill>
          <a:ln w="28575">
            <a:solidFill>
              <a:srgbClr val="C00000"/>
            </a:solidFill>
          </a:ln>
        </p:spPr>
        <p:txBody>
          <a:bodyPr vert="horz" wrap="square" lIns="0" tIns="78740" rIns="0" bIns="0" rtlCol="0">
            <a:spAutoFit/>
          </a:bodyPr>
          <a:lstStyle/>
          <a:p>
            <a:pPr marL="260350">
              <a:lnSpc>
                <a:spcPct val="100000"/>
              </a:lnSpc>
              <a:spcBef>
                <a:spcPts val="620"/>
              </a:spcBef>
            </a:pPr>
            <a:r>
              <a:rPr spc="-5" dirty="0">
                <a:solidFill>
                  <a:srgbClr val="C00000"/>
                </a:solidFill>
                <a:latin typeface="Arial Black"/>
                <a:cs typeface="Arial Black"/>
              </a:rPr>
              <a:t>6. </a:t>
            </a:r>
            <a:r>
              <a:rPr spc="-5" dirty="0">
                <a:latin typeface="Calibri"/>
                <a:cs typeface="Calibri"/>
              </a:rPr>
              <a:t>Select </a:t>
            </a:r>
            <a:r>
              <a:rPr dirty="0">
                <a:latin typeface="Calibri"/>
                <a:cs typeface="Calibri"/>
              </a:rPr>
              <a:t>arrow</a:t>
            </a:r>
            <a:r>
              <a:rPr spc="-25" dirty="0">
                <a:latin typeface="Calibri"/>
                <a:cs typeface="Calibri"/>
              </a:rPr>
              <a:t> </a:t>
            </a:r>
            <a:r>
              <a:rPr spc="-5" dirty="0">
                <a:latin typeface="Calibri"/>
                <a:cs typeface="Calibri"/>
              </a:rPr>
              <a:t>tool</a:t>
            </a:r>
            <a:endParaRPr dirty="0">
              <a:latin typeface="Calibri"/>
              <a:cs typeface="Calibri"/>
            </a:endParaRPr>
          </a:p>
        </p:txBody>
      </p:sp>
      <p:sp>
        <p:nvSpPr>
          <p:cNvPr id="32" name="object 14"/>
          <p:cNvSpPr/>
          <p:nvPr/>
        </p:nvSpPr>
        <p:spPr>
          <a:xfrm>
            <a:off x="7380588" y="5515597"/>
            <a:ext cx="2975267" cy="226950"/>
          </a:xfrm>
          <a:prstGeom prst="rect">
            <a:avLst/>
          </a:prstGeom>
          <a:blipFill>
            <a:blip r:embed="rId16" cstate="print"/>
            <a:stretch>
              <a:fillRect/>
            </a:stretch>
          </a:blipFill>
        </p:spPr>
        <p:txBody>
          <a:bodyPr wrap="square" lIns="0" tIns="0" rIns="0" bIns="0" rtlCol="0"/>
          <a:lstStyle/>
          <a:p>
            <a:endParaRPr/>
          </a:p>
        </p:txBody>
      </p:sp>
      <p:sp>
        <p:nvSpPr>
          <p:cNvPr id="33" name="object 15"/>
          <p:cNvSpPr/>
          <p:nvPr/>
        </p:nvSpPr>
        <p:spPr>
          <a:xfrm>
            <a:off x="9597752" y="5238985"/>
            <a:ext cx="369164" cy="270046"/>
          </a:xfrm>
          <a:custGeom>
            <a:avLst/>
            <a:gdLst/>
            <a:ahLst/>
            <a:cxnLst/>
            <a:rect l="l" t="t" r="r" b="b"/>
            <a:pathLst>
              <a:path w="357504" h="379729">
                <a:moveTo>
                  <a:pt x="0" y="0"/>
                </a:moveTo>
                <a:lnTo>
                  <a:pt x="357377" y="379222"/>
                </a:lnTo>
              </a:path>
            </a:pathLst>
          </a:custGeom>
          <a:ln w="28575">
            <a:solidFill>
              <a:srgbClr val="C00000"/>
            </a:solidFill>
          </a:ln>
        </p:spPr>
        <p:txBody>
          <a:bodyPr wrap="square" lIns="0" tIns="0" rIns="0" bIns="0" rtlCol="0"/>
          <a:lstStyle/>
          <a:p>
            <a:endParaRPr/>
          </a:p>
        </p:txBody>
      </p:sp>
      <p:sp>
        <p:nvSpPr>
          <p:cNvPr id="34" name="object 17"/>
          <p:cNvSpPr txBox="1"/>
          <p:nvPr/>
        </p:nvSpPr>
        <p:spPr>
          <a:xfrm>
            <a:off x="7448768" y="5106353"/>
            <a:ext cx="2148983" cy="356508"/>
          </a:xfrm>
          <a:prstGeom prst="rect">
            <a:avLst/>
          </a:prstGeom>
          <a:solidFill>
            <a:schemeClr val="bg1"/>
          </a:solidFill>
          <a:ln w="28575">
            <a:solidFill>
              <a:srgbClr val="C00000"/>
            </a:solidFill>
          </a:ln>
        </p:spPr>
        <p:txBody>
          <a:bodyPr vert="horz" wrap="square" lIns="0" tIns="78740" rIns="0" bIns="0" rtlCol="0">
            <a:spAutoFit/>
          </a:bodyPr>
          <a:lstStyle/>
          <a:p>
            <a:pPr marL="381635">
              <a:lnSpc>
                <a:spcPct val="100000"/>
              </a:lnSpc>
              <a:spcBef>
                <a:spcPts val="620"/>
              </a:spcBef>
            </a:pPr>
            <a:r>
              <a:rPr spc="-5" dirty="0">
                <a:solidFill>
                  <a:srgbClr val="C00000"/>
                </a:solidFill>
                <a:latin typeface="Arial Black"/>
                <a:cs typeface="Arial Black"/>
              </a:rPr>
              <a:t>8. </a:t>
            </a:r>
            <a:r>
              <a:rPr spc="-5" dirty="0">
                <a:latin typeface="Calibri"/>
                <a:cs typeface="Calibri"/>
              </a:rPr>
              <a:t>Type</a:t>
            </a:r>
            <a:r>
              <a:rPr spc="-20" dirty="0">
                <a:latin typeface="Calibri"/>
                <a:cs typeface="Calibri"/>
              </a:rPr>
              <a:t> </a:t>
            </a:r>
            <a:r>
              <a:rPr spc="-5" dirty="0">
                <a:latin typeface="Calibri"/>
                <a:cs typeface="Calibri"/>
              </a:rPr>
              <a:t>comment</a:t>
            </a:r>
            <a:endParaRPr dirty="0">
              <a:latin typeface="Calibri"/>
              <a:cs typeface="Calibri"/>
            </a:endParaRPr>
          </a:p>
        </p:txBody>
      </p:sp>
      <p:sp>
        <p:nvSpPr>
          <p:cNvPr id="35" name="object 18"/>
          <p:cNvSpPr/>
          <p:nvPr/>
        </p:nvSpPr>
        <p:spPr>
          <a:xfrm>
            <a:off x="8215555" y="4861507"/>
            <a:ext cx="3174081" cy="132243"/>
          </a:xfrm>
          <a:prstGeom prst="rect">
            <a:avLst/>
          </a:prstGeom>
          <a:blipFill>
            <a:blip r:embed="rId17" cstate="print"/>
            <a:stretch>
              <a:fillRect/>
            </a:stretch>
          </a:blipFill>
        </p:spPr>
        <p:txBody>
          <a:bodyPr wrap="square" lIns="0" tIns="0" rIns="0" bIns="0" rtlCol="0"/>
          <a:lstStyle/>
          <a:p>
            <a:endParaRPr/>
          </a:p>
        </p:txBody>
      </p:sp>
      <p:sp>
        <p:nvSpPr>
          <p:cNvPr id="36" name="object 22"/>
          <p:cNvSpPr txBox="1"/>
          <p:nvPr/>
        </p:nvSpPr>
        <p:spPr>
          <a:xfrm>
            <a:off x="8710854" y="4421553"/>
            <a:ext cx="2503522" cy="355225"/>
          </a:xfrm>
          <a:prstGeom prst="rect">
            <a:avLst/>
          </a:prstGeom>
          <a:solidFill>
            <a:schemeClr val="bg1"/>
          </a:solidFill>
          <a:ln w="28575">
            <a:solidFill>
              <a:srgbClr val="C00000"/>
            </a:solidFill>
          </a:ln>
        </p:spPr>
        <p:txBody>
          <a:bodyPr vert="horz" wrap="square" lIns="0" tIns="77470" rIns="0" bIns="0" rtlCol="0">
            <a:spAutoFit/>
          </a:bodyPr>
          <a:lstStyle/>
          <a:p>
            <a:pPr marL="378460">
              <a:lnSpc>
                <a:spcPct val="100000"/>
              </a:lnSpc>
              <a:spcBef>
                <a:spcPts val="610"/>
              </a:spcBef>
            </a:pPr>
            <a:r>
              <a:rPr spc="-5" dirty="0">
                <a:solidFill>
                  <a:srgbClr val="C00000"/>
                </a:solidFill>
                <a:latin typeface="Arial Black"/>
                <a:cs typeface="Arial Black"/>
              </a:rPr>
              <a:t>7. </a:t>
            </a:r>
            <a:r>
              <a:rPr dirty="0">
                <a:latin typeface="Calibri"/>
                <a:cs typeface="Calibri"/>
              </a:rPr>
              <a:t>Click </a:t>
            </a:r>
            <a:r>
              <a:rPr spc="-5" dirty="0">
                <a:latin typeface="Calibri"/>
                <a:cs typeface="Calibri"/>
              </a:rPr>
              <a:t>on</a:t>
            </a:r>
            <a:r>
              <a:rPr spc="-35" dirty="0">
                <a:latin typeface="Calibri"/>
                <a:cs typeface="Calibri"/>
              </a:rPr>
              <a:t> </a:t>
            </a:r>
            <a:r>
              <a:rPr spc="-5" dirty="0">
                <a:latin typeface="Calibri"/>
                <a:cs typeface="Calibri"/>
              </a:rPr>
              <a:t>highlight</a:t>
            </a:r>
            <a:endParaRPr dirty="0">
              <a:latin typeface="Calibri"/>
              <a:cs typeface="Calibri"/>
            </a:endParaRPr>
          </a:p>
        </p:txBody>
      </p:sp>
      <p:sp>
        <p:nvSpPr>
          <p:cNvPr id="37" name="object 23"/>
          <p:cNvSpPr/>
          <p:nvPr/>
        </p:nvSpPr>
        <p:spPr>
          <a:xfrm>
            <a:off x="7744858" y="6264394"/>
            <a:ext cx="3277110" cy="123103"/>
          </a:xfrm>
          <a:prstGeom prst="rect">
            <a:avLst/>
          </a:prstGeom>
          <a:blipFill>
            <a:blip r:embed="rId18" cstate="print"/>
            <a:stretch>
              <a:fillRect/>
            </a:stretch>
          </a:blipFill>
        </p:spPr>
        <p:txBody>
          <a:bodyPr wrap="square" lIns="0" tIns="0" rIns="0" bIns="0" rtlCol="0"/>
          <a:lstStyle/>
          <a:p>
            <a:endParaRPr/>
          </a:p>
        </p:txBody>
      </p:sp>
      <p:sp>
        <p:nvSpPr>
          <p:cNvPr id="38" name="object 25"/>
          <p:cNvSpPr/>
          <p:nvPr/>
        </p:nvSpPr>
        <p:spPr>
          <a:xfrm flipV="1">
            <a:off x="9966915" y="5724774"/>
            <a:ext cx="895716" cy="152631"/>
          </a:xfrm>
          <a:custGeom>
            <a:avLst/>
            <a:gdLst/>
            <a:ahLst/>
            <a:cxnLst/>
            <a:rect l="l" t="t" r="r" b="b"/>
            <a:pathLst>
              <a:path w="1056004" h="62229">
                <a:moveTo>
                  <a:pt x="0" y="0"/>
                </a:moveTo>
                <a:lnTo>
                  <a:pt x="1056004" y="62103"/>
                </a:lnTo>
              </a:path>
            </a:pathLst>
          </a:custGeom>
          <a:ln w="28575">
            <a:solidFill>
              <a:srgbClr val="C00000"/>
            </a:solidFill>
          </a:ln>
        </p:spPr>
        <p:txBody>
          <a:bodyPr wrap="square" lIns="0" tIns="0" rIns="0" bIns="0" rtlCol="0"/>
          <a:lstStyle/>
          <a:p>
            <a:endParaRPr/>
          </a:p>
        </p:txBody>
      </p:sp>
      <p:sp>
        <p:nvSpPr>
          <p:cNvPr id="39" name="object 26"/>
          <p:cNvSpPr/>
          <p:nvPr/>
        </p:nvSpPr>
        <p:spPr>
          <a:xfrm>
            <a:off x="8581315" y="5561767"/>
            <a:ext cx="1685762" cy="385765"/>
          </a:xfrm>
          <a:prstGeom prst="rect">
            <a:avLst/>
          </a:prstGeom>
          <a:blipFill>
            <a:blip r:embed="rId19" cstate="print"/>
            <a:stretch>
              <a:fillRect/>
            </a:stretch>
          </a:blipFill>
        </p:spPr>
        <p:txBody>
          <a:bodyPr wrap="square" lIns="0" tIns="0" rIns="0" bIns="0" rtlCol="0"/>
          <a:lstStyle/>
          <a:p>
            <a:endParaRPr/>
          </a:p>
        </p:txBody>
      </p:sp>
      <p:sp>
        <p:nvSpPr>
          <p:cNvPr id="40" name="object 27"/>
          <p:cNvSpPr txBox="1"/>
          <p:nvPr/>
        </p:nvSpPr>
        <p:spPr>
          <a:xfrm>
            <a:off x="7835930" y="5820477"/>
            <a:ext cx="2085975" cy="355225"/>
          </a:xfrm>
          <a:prstGeom prst="rect">
            <a:avLst/>
          </a:prstGeom>
          <a:solidFill>
            <a:schemeClr val="bg1"/>
          </a:solidFill>
          <a:ln w="28575">
            <a:solidFill>
              <a:srgbClr val="C00000"/>
            </a:solidFill>
          </a:ln>
        </p:spPr>
        <p:txBody>
          <a:bodyPr vert="horz" wrap="square" lIns="0" tIns="77470" rIns="0" bIns="0" rtlCol="0">
            <a:spAutoFit/>
          </a:bodyPr>
          <a:lstStyle/>
          <a:p>
            <a:pPr marL="581025">
              <a:lnSpc>
                <a:spcPct val="100000"/>
              </a:lnSpc>
              <a:spcBef>
                <a:spcPts val="610"/>
              </a:spcBef>
            </a:pPr>
            <a:r>
              <a:rPr spc="-5" dirty="0">
                <a:solidFill>
                  <a:srgbClr val="C00000"/>
                </a:solidFill>
                <a:latin typeface="Arial Black"/>
                <a:cs typeface="Arial Black"/>
              </a:rPr>
              <a:t>9. </a:t>
            </a:r>
            <a:r>
              <a:rPr dirty="0">
                <a:latin typeface="Calibri"/>
                <a:cs typeface="Calibri"/>
              </a:rPr>
              <a:t>Click</a:t>
            </a:r>
            <a:r>
              <a:rPr spc="-25" dirty="0">
                <a:latin typeface="Calibri"/>
                <a:cs typeface="Calibri"/>
              </a:rPr>
              <a:t> </a:t>
            </a:r>
            <a:r>
              <a:rPr i="1" spc="-5" dirty="0">
                <a:latin typeface="Calibri"/>
                <a:cs typeface="Calibri"/>
              </a:rPr>
              <a:t>Post</a:t>
            </a:r>
            <a:endParaRPr dirty="0">
              <a:latin typeface="Calibri"/>
              <a:cs typeface="Calibri"/>
            </a:endParaRPr>
          </a:p>
        </p:txBody>
      </p:sp>
      <p:sp>
        <p:nvSpPr>
          <p:cNvPr id="41" name="object 6"/>
          <p:cNvSpPr/>
          <p:nvPr/>
        </p:nvSpPr>
        <p:spPr>
          <a:xfrm>
            <a:off x="1949657" y="1407558"/>
            <a:ext cx="3034319" cy="177918"/>
          </a:xfrm>
          <a:prstGeom prst="rect">
            <a:avLst/>
          </a:prstGeom>
          <a:blipFill>
            <a:blip r:embed="rId5" cstate="print"/>
            <a:stretch>
              <a:fillRect/>
            </a:stretch>
          </a:blipFill>
        </p:spPr>
        <p:txBody>
          <a:bodyPr wrap="square" lIns="0" tIns="0" rIns="0" bIns="0" rtlCol="0"/>
          <a:lstStyle/>
          <a:p>
            <a:endParaRPr sz="1227"/>
          </a:p>
        </p:txBody>
      </p:sp>
      <p:sp>
        <p:nvSpPr>
          <p:cNvPr id="42" name="object 6"/>
          <p:cNvSpPr/>
          <p:nvPr/>
        </p:nvSpPr>
        <p:spPr>
          <a:xfrm>
            <a:off x="8828099" y="2308972"/>
            <a:ext cx="2979075" cy="162492"/>
          </a:xfrm>
          <a:prstGeom prst="rect">
            <a:avLst/>
          </a:prstGeom>
          <a:blipFill>
            <a:blip r:embed="rId5" cstate="print"/>
            <a:stretch>
              <a:fillRect/>
            </a:stretch>
          </a:blipFill>
        </p:spPr>
        <p:txBody>
          <a:bodyPr wrap="square" lIns="0" tIns="0" rIns="0" bIns="0" rtlCol="0"/>
          <a:lstStyle/>
          <a:p>
            <a:endParaRPr sz="1227"/>
          </a:p>
        </p:txBody>
      </p:sp>
      <p:sp>
        <p:nvSpPr>
          <p:cNvPr id="43" name="TextBox 42"/>
          <p:cNvSpPr txBox="1"/>
          <p:nvPr/>
        </p:nvSpPr>
        <p:spPr>
          <a:xfrm>
            <a:off x="4035121" y="143220"/>
            <a:ext cx="4121759" cy="707886"/>
          </a:xfrm>
          <a:prstGeom prst="rect">
            <a:avLst/>
          </a:prstGeom>
          <a:noFill/>
        </p:spPr>
        <p:txBody>
          <a:bodyPr wrap="square" rtlCol="0">
            <a:spAutoFit/>
          </a:bodyPr>
          <a:lstStyle/>
          <a:p>
            <a:r>
              <a:rPr lang="en-US" sz="4000" dirty="0" smtClean="0">
                <a:latin typeface="Limelight Regular"/>
                <a:cs typeface="Limelight Regular"/>
              </a:rPr>
              <a:t>Intervention 2</a:t>
            </a:r>
            <a:endParaRPr lang="en-US" sz="4000" dirty="0">
              <a:latin typeface="Limelight Regular"/>
              <a:cs typeface="Limelight Regular"/>
            </a:endParaRPr>
          </a:p>
        </p:txBody>
      </p:sp>
    </p:spTree>
    <p:extLst>
      <p:ext uri="{BB962C8B-B14F-4D97-AF65-F5344CB8AC3E}">
        <p14:creationId xmlns:p14="http://schemas.microsoft.com/office/powerpoint/2010/main" val="174025336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5121" y="925997"/>
            <a:ext cx="4121759" cy="707886"/>
          </a:xfrm>
          <a:prstGeom prst="rect">
            <a:avLst/>
          </a:prstGeom>
          <a:noFill/>
        </p:spPr>
        <p:txBody>
          <a:bodyPr wrap="square" rtlCol="0">
            <a:spAutoFit/>
          </a:bodyPr>
          <a:lstStyle/>
          <a:p>
            <a:r>
              <a:rPr lang="en-US" sz="4000" dirty="0" smtClean="0">
                <a:latin typeface="Limelight Regular"/>
                <a:cs typeface="Limelight Regular"/>
              </a:rPr>
              <a:t>Intervention 3</a:t>
            </a:r>
            <a:endParaRPr lang="en-US" sz="4000" dirty="0">
              <a:latin typeface="Limelight Regular"/>
              <a:cs typeface="Limelight Regular"/>
            </a:endParaRPr>
          </a:p>
        </p:txBody>
      </p:sp>
      <p:sp>
        <p:nvSpPr>
          <p:cNvPr id="4" name="TextBox 3"/>
          <p:cNvSpPr txBox="1"/>
          <p:nvPr/>
        </p:nvSpPr>
        <p:spPr>
          <a:xfrm>
            <a:off x="1444076" y="2330937"/>
            <a:ext cx="5323941" cy="2677656"/>
          </a:xfrm>
          <a:prstGeom prst="rect">
            <a:avLst/>
          </a:prstGeom>
          <a:noFill/>
        </p:spPr>
        <p:txBody>
          <a:bodyPr wrap="square" rtlCol="0">
            <a:spAutoFit/>
          </a:bodyPr>
          <a:lstStyle/>
          <a:p>
            <a:pPr marL="342900" indent="-342900">
              <a:buFont typeface="Arial"/>
              <a:buChar char="•"/>
            </a:pPr>
            <a:r>
              <a:rPr lang="en-US" sz="2400"/>
              <a:t>1 short article given to students to read on their own</a:t>
            </a:r>
          </a:p>
          <a:p>
            <a:pPr marL="342900" indent="-342900">
              <a:buFont typeface="Arial"/>
              <a:buChar char="•"/>
            </a:pPr>
            <a:r>
              <a:rPr lang="en-US" sz="2400"/>
              <a:t>4 hypothetical research scenarios presented</a:t>
            </a:r>
          </a:p>
          <a:p>
            <a:pPr marL="342900" indent="-342900">
              <a:buFont typeface="Arial"/>
              <a:buChar char="•"/>
            </a:pPr>
            <a:r>
              <a:rPr lang="en-US" sz="2400"/>
              <a:t>Students worked through each in groups before sharing out and discussing </a:t>
            </a:r>
          </a:p>
        </p:txBody>
      </p:sp>
      <p:pic>
        <p:nvPicPr>
          <p:cNvPr id="6" name="Picture 5" descr="Munro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106" y="1952712"/>
            <a:ext cx="3418541" cy="4548939"/>
          </a:xfrm>
          <a:prstGeom prst="rect">
            <a:avLst/>
          </a:prstGeom>
          <a:ln>
            <a:solidFill>
              <a:srgbClr val="000000"/>
            </a:solidFill>
          </a:ln>
        </p:spPr>
      </p:pic>
    </p:spTree>
    <p:extLst>
      <p:ext uri="{BB962C8B-B14F-4D97-AF65-F5344CB8AC3E}">
        <p14:creationId xmlns:p14="http://schemas.microsoft.com/office/powerpoint/2010/main" val="27080933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121" y="1454443"/>
            <a:ext cx="10665281" cy="4308871"/>
          </a:xfrm>
          <a:prstGeom prst="rect">
            <a:avLst/>
          </a:prstGeom>
          <a:noFill/>
          <a:ln w="57150">
            <a:solidFill>
              <a:srgbClr val="0070C0"/>
            </a:solidFill>
          </a:ln>
        </p:spPr>
        <p:txBody>
          <a:bodyPr wrap="square" rtlCol="0">
            <a:spAutoFit/>
          </a:bodyPr>
          <a:lstStyle/>
          <a:p>
            <a:r>
              <a:rPr lang="en-US" sz="2400" b="1" dirty="0"/>
              <a:t>Alternative Scenarios</a:t>
            </a:r>
            <a:endParaRPr lang="en-US" sz="2400" dirty="0"/>
          </a:p>
          <a:p>
            <a:pPr marL="342900" lvl="0" indent="-342900">
              <a:lnSpc>
                <a:spcPct val="150000"/>
              </a:lnSpc>
              <a:buFont typeface="+mj-lt"/>
              <a:buAutoNum type="arabicPeriod"/>
            </a:pPr>
            <a:r>
              <a:rPr lang="en-US" sz="2400" dirty="0"/>
              <a:t>In the wake of bad press, you have been hired by a small company to advise on gender parity.</a:t>
            </a:r>
          </a:p>
          <a:p>
            <a:pPr marL="342900" lvl="0" indent="-342900">
              <a:lnSpc>
                <a:spcPct val="150000"/>
              </a:lnSpc>
              <a:buFont typeface="+mj-lt"/>
              <a:buAutoNum type="arabicPeriod"/>
            </a:pPr>
            <a:r>
              <a:rPr lang="en-US" sz="2400" dirty="0"/>
              <a:t>You are writing a newspaper piece on public policy and ethnic minorities.</a:t>
            </a:r>
          </a:p>
          <a:p>
            <a:pPr marL="342900" lvl="0" indent="-342900">
              <a:lnSpc>
                <a:spcPct val="150000"/>
              </a:lnSpc>
              <a:buFont typeface="+mj-lt"/>
              <a:buAutoNum type="arabicPeriod"/>
            </a:pPr>
            <a:r>
              <a:rPr lang="en-US" sz="2400" dirty="0"/>
              <a:t>A university has asked your company to consult as they work to develop and publicize an LGBTQ inclusiveness policy.</a:t>
            </a:r>
          </a:p>
          <a:p>
            <a:pPr marL="342900" indent="-342900">
              <a:lnSpc>
                <a:spcPct val="150000"/>
              </a:lnSpc>
              <a:buFont typeface="+mj-lt"/>
              <a:buAutoNum type="arabicPeriod"/>
            </a:pPr>
            <a:r>
              <a:rPr lang="en-US" sz="2400" dirty="0"/>
              <a:t>As part of an ad campaign for a non-profit, you are researching the attitudes of high school students with regard to diversity .</a:t>
            </a:r>
          </a:p>
        </p:txBody>
      </p:sp>
    </p:spTree>
    <p:extLst>
      <p:ext uri="{BB962C8B-B14F-4D97-AF65-F5344CB8AC3E}">
        <p14:creationId xmlns:p14="http://schemas.microsoft.com/office/powerpoint/2010/main" val="216089329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8415" y="2464937"/>
            <a:ext cx="4121759" cy="1446550"/>
          </a:xfrm>
          <a:prstGeom prst="rect">
            <a:avLst/>
          </a:prstGeom>
          <a:noFill/>
        </p:spPr>
        <p:txBody>
          <a:bodyPr wrap="square" rtlCol="0">
            <a:spAutoFit/>
          </a:bodyPr>
          <a:lstStyle/>
          <a:p>
            <a:r>
              <a:rPr lang="en-US" sz="8800" dirty="0" smtClean="0">
                <a:latin typeface="Britannic Bold"/>
                <a:cs typeface="Britannic Bold"/>
              </a:rPr>
              <a:t>?</a:t>
            </a:r>
            <a:endParaRPr lang="en-US" sz="8800" dirty="0">
              <a:latin typeface="Britannic Bold"/>
              <a:cs typeface="Britannic Bold"/>
            </a:endParaRPr>
          </a:p>
        </p:txBody>
      </p:sp>
    </p:spTree>
    <p:extLst>
      <p:ext uri="{BB962C8B-B14F-4D97-AF65-F5344CB8AC3E}">
        <p14:creationId xmlns:p14="http://schemas.microsoft.com/office/powerpoint/2010/main" val="1712396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0497" y="2139591"/>
            <a:ext cx="7498754" cy="1754326"/>
          </a:xfrm>
          <a:prstGeom prst="rect">
            <a:avLst/>
          </a:prstGeom>
          <a:noFill/>
        </p:spPr>
        <p:txBody>
          <a:bodyPr wrap="square" rtlCol="0">
            <a:spAutoFit/>
          </a:bodyPr>
          <a:lstStyle/>
          <a:p>
            <a:pPr marL="457200" indent="-457200">
              <a:buFont typeface="Arial"/>
              <a:buChar char="•"/>
            </a:pPr>
            <a:r>
              <a:rPr lang="en-US" sz="2800"/>
              <a:t>400-level Public Relations class</a:t>
            </a:r>
          </a:p>
          <a:p>
            <a:pPr marL="457200" indent="-457200">
              <a:buFont typeface="Arial"/>
              <a:buChar char="•"/>
            </a:pPr>
            <a:r>
              <a:rPr lang="en-US" sz="2800"/>
              <a:t>Service learning model</a:t>
            </a:r>
          </a:p>
          <a:p>
            <a:pPr marL="457200" indent="-457200">
              <a:buFont typeface="Arial"/>
              <a:buChar char="•"/>
            </a:pPr>
            <a:r>
              <a:rPr lang="en-US" sz="2800"/>
              <a:t>Both secondary &amp; primary research</a:t>
            </a:r>
          </a:p>
          <a:p>
            <a:endParaRPr lang="en-US" sz="2400"/>
          </a:p>
        </p:txBody>
      </p:sp>
      <p:sp>
        <p:nvSpPr>
          <p:cNvPr id="3" name="TextBox 2"/>
          <p:cNvSpPr txBox="1"/>
          <p:nvPr/>
        </p:nvSpPr>
        <p:spPr>
          <a:xfrm>
            <a:off x="4439223" y="782778"/>
            <a:ext cx="2617899" cy="677108"/>
          </a:xfrm>
          <a:prstGeom prst="rect">
            <a:avLst/>
          </a:prstGeom>
          <a:noFill/>
        </p:spPr>
        <p:txBody>
          <a:bodyPr wrap="none" rtlCol="0">
            <a:spAutoFit/>
          </a:bodyPr>
          <a:lstStyle/>
          <a:p>
            <a:r>
              <a:rPr lang="en-US" sz="3800">
                <a:latin typeface="Britannic Bold"/>
                <a:cs typeface="Britannic Bold"/>
              </a:rPr>
              <a:t>The Course</a:t>
            </a:r>
          </a:p>
        </p:txBody>
      </p:sp>
      <p:pic>
        <p:nvPicPr>
          <p:cNvPr id="5" name="Picture 4" descr="libraries_lockup_1_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696" y="2313542"/>
            <a:ext cx="3346365" cy="2978902"/>
          </a:xfrm>
          <a:prstGeom prst="rect">
            <a:avLst/>
          </a:prstGeom>
        </p:spPr>
      </p:pic>
    </p:spTree>
    <p:extLst>
      <p:ext uri="{BB962C8B-B14F-4D97-AF65-F5344CB8AC3E}">
        <p14:creationId xmlns:p14="http://schemas.microsoft.com/office/powerpoint/2010/main" val="3341503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459" y="2122197"/>
            <a:ext cx="4570482" cy="3665619"/>
          </a:xfrm>
          <a:prstGeom prst="rect">
            <a:avLst/>
          </a:prstGeom>
          <a:noFill/>
        </p:spPr>
        <p:txBody>
          <a:bodyPr wrap="none" rtlCol="0">
            <a:spAutoFit/>
          </a:bodyPr>
          <a:lstStyle/>
          <a:p>
            <a:pPr marL="571500" indent="-571500">
              <a:lnSpc>
                <a:spcPct val="130000"/>
              </a:lnSpc>
              <a:buFont typeface="Arial"/>
              <a:buChar char="•"/>
            </a:pPr>
            <a:r>
              <a:rPr lang="en-US" sz="3600"/>
              <a:t>Information Literacy</a:t>
            </a:r>
          </a:p>
          <a:p>
            <a:pPr marL="571500" indent="-571500">
              <a:lnSpc>
                <a:spcPct val="130000"/>
              </a:lnSpc>
              <a:buFont typeface="Arial"/>
              <a:buChar char="•"/>
            </a:pPr>
            <a:r>
              <a:rPr lang="en-US" sz="3600"/>
              <a:t>Financial Literacy</a:t>
            </a:r>
          </a:p>
          <a:p>
            <a:pPr marL="571500" indent="-571500">
              <a:lnSpc>
                <a:spcPct val="130000"/>
              </a:lnSpc>
              <a:buFont typeface="Arial"/>
              <a:buChar char="•"/>
            </a:pPr>
            <a:r>
              <a:rPr lang="en-US" sz="3600"/>
              <a:t>Digital Literacy</a:t>
            </a:r>
          </a:p>
          <a:p>
            <a:pPr marL="571500" indent="-571500">
              <a:lnSpc>
                <a:spcPct val="130000"/>
              </a:lnSpc>
              <a:buFont typeface="Arial"/>
              <a:buChar char="•"/>
            </a:pPr>
            <a:r>
              <a:rPr lang="en-US" sz="3600"/>
              <a:t>Source Literacy</a:t>
            </a:r>
          </a:p>
          <a:p>
            <a:pPr marL="571500" indent="-571500">
              <a:lnSpc>
                <a:spcPct val="130000"/>
              </a:lnSpc>
              <a:buFont typeface="Arial"/>
              <a:buChar char="•"/>
            </a:pPr>
            <a:r>
              <a:rPr lang="en-US" sz="3600"/>
              <a:t>Data Literacy</a:t>
            </a:r>
          </a:p>
        </p:txBody>
      </p:sp>
      <p:sp>
        <p:nvSpPr>
          <p:cNvPr id="3" name="TextBox 2"/>
          <p:cNvSpPr txBox="1"/>
          <p:nvPr/>
        </p:nvSpPr>
        <p:spPr>
          <a:xfrm>
            <a:off x="2995790" y="713197"/>
            <a:ext cx="6150655" cy="677108"/>
          </a:xfrm>
          <a:prstGeom prst="rect">
            <a:avLst/>
          </a:prstGeom>
          <a:noFill/>
        </p:spPr>
        <p:txBody>
          <a:bodyPr wrap="none" rtlCol="0">
            <a:spAutoFit/>
          </a:bodyPr>
          <a:lstStyle/>
          <a:p>
            <a:r>
              <a:rPr lang="en-US" sz="3800">
                <a:latin typeface="Britannic Bold"/>
                <a:cs typeface="Britannic Bold"/>
              </a:rPr>
              <a:t>What's the common thread</a:t>
            </a:r>
            <a:r>
              <a:rPr lang="en-US" sz="3800">
                <a:latin typeface="Limelight Regular"/>
                <a:cs typeface="Limelight Regular"/>
              </a:rPr>
              <a:t>?</a:t>
            </a:r>
          </a:p>
        </p:txBody>
      </p:sp>
      <p:pic>
        <p:nvPicPr>
          <p:cNvPr id="4" name="Picture 3" descr="Threa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2343" y="1763682"/>
            <a:ext cx="3657600" cy="4145280"/>
          </a:xfrm>
          <a:prstGeom prst="rect">
            <a:avLst/>
          </a:prstGeom>
        </p:spPr>
      </p:pic>
      <p:sp>
        <p:nvSpPr>
          <p:cNvPr id="5" name="TextBox 4"/>
          <p:cNvSpPr txBox="1"/>
          <p:nvPr/>
        </p:nvSpPr>
        <p:spPr>
          <a:xfrm>
            <a:off x="6784187" y="6157849"/>
            <a:ext cx="5407813" cy="646331"/>
          </a:xfrm>
          <a:prstGeom prst="rect">
            <a:avLst/>
          </a:prstGeom>
          <a:noFill/>
        </p:spPr>
        <p:txBody>
          <a:bodyPr wrap="none" rtlCol="0">
            <a:spAutoFit/>
          </a:bodyPr>
          <a:lstStyle/>
          <a:p>
            <a:r>
              <a:rPr lang="en-US"/>
              <a:t>(Bergson-Michelson, T.  &amp; Seroff, J. (2016). What Makes </a:t>
            </a:r>
          </a:p>
          <a:p>
            <a:r>
              <a:rPr lang="en-US"/>
              <a:t>a Literacy? </a:t>
            </a:r>
            <a:r>
              <a:rPr lang="en-US" i="1"/>
              <a:t>Knowledge Quest, 44</a:t>
            </a:r>
            <a:r>
              <a:rPr lang="en-US"/>
              <a:t>(5), 6–7. </a:t>
            </a:r>
          </a:p>
        </p:txBody>
      </p:sp>
      <p:sp>
        <p:nvSpPr>
          <p:cNvPr id="7" name="TextBox 6"/>
          <p:cNvSpPr txBox="1"/>
          <p:nvPr/>
        </p:nvSpPr>
        <p:spPr>
          <a:xfrm>
            <a:off x="7690138" y="5583813"/>
            <a:ext cx="3129983" cy="584776"/>
          </a:xfrm>
          <a:prstGeom prst="rect">
            <a:avLst/>
          </a:prstGeom>
          <a:noFill/>
        </p:spPr>
        <p:txBody>
          <a:bodyPr wrap="none" rtlCol="0">
            <a:spAutoFit/>
          </a:bodyPr>
          <a:lstStyle/>
          <a:p>
            <a:r>
              <a:rPr lang="en-US" sz="3200">
                <a:latin typeface="Limelight Regular"/>
                <a:cs typeface="Limelight Regular"/>
              </a:rPr>
              <a:t>Sensemaking</a:t>
            </a:r>
          </a:p>
        </p:txBody>
      </p:sp>
    </p:spTree>
    <p:extLst>
      <p:ext uri="{BB962C8B-B14F-4D97-AF65-F5344CB8AC3E}">
        <p14:creationId xmlns:p14="http://schemas.microsoft.com/office/powerpoint/2010/main" val="838726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gor-Kopelnitsky-sensemaking.jpg"/>
          <p:cNvPicPr>
            <a:picLocks noChangeAspect="1"/>
          </p:cNvPicPr>
          <p:nvPr/>
        </p:nvPicPr>
        <p:blipFill rotWithShape="1">
          <a:blip r:embed="rId3">
            <a:extLst>
              <a:ext uri="{28A0092B-C50C-407E-A947-70E740481C1C}">
                <a14:useLocalDpi xmlns:a14="http://schemas.microsoft.com/office/drawing/2010/main" val="0"/>
              </a:ext>
            </a:extLst>
          </a:blip>
          <a:srcRect l="3776" t="4654" r="3698" b="3372"/>
          <a:stretch/>
        </p:blipFill>
        <p:spPr>
          <a:xfrm>
            <a:off x="7400389" y="1687321"/>
            <a:ext cx="4361000" cy="4627083"/>
          </a:xfrm>
          <a:prstGeom prst="rect">
            <a:avLst/>
          </a:prstGeom>
          <a:ln w="152400">
            <a:solidFill>
              <a:srgbClr val="A83C3F"/>
            </a:solidFill>
          </a:ln>
        </p:spPr>
      </p:pic>
      <p:sp>
        <p:nvSpPr>
          <p:cNvPr id="4" name="TextBox 3"/>
          <p:cNvSpPr txBox="1"/>
          <p:nvPr/>
        </p:nvSpPr>
        <p:spPr>
          <a:xfrm>
            <a:off x="4289001" y="469667"/>
            <a:ext cx="3498148" cy="646331"/>
          </a:xfrm>
          <a:prstGeom prst="rect">
            <a:avLst/>
          </a:prstGeom>
          <a:noFill/>
        </p:spPr>
        <p:txBody>
          <a:bodyPr wrap="none" rtlCol="0">
            <a:spAutoFit/>
          </a:bodyPr>
          <a:lstStyle/>
          <a:p>
            <a:r>
              <a:rPr lang="en-US" sz="3600">
                <a:latin typeface="Limelight Regular"/>
                <a:cs typeface="Limelight Regular"/>
              </a:rPr>
              <a:t>Sensemaking</a:t>
            </a:r>
          </a:p>
        </p:txBody>
      </p:sp>
      <p:sp>
        <p:nvSpPr>
          <p:cNvPr id="5" name="TextBox 4"/>
          <p:cNvSpPr txBox="1"/>
          <p:nvPr/>
        </p:nvSpPr>
        <p:spPr>
          <a:xfrm>
            <a:off x="8719228" y="6036084"/>
            <a:ext cx="3124849" cy="369332"/>
          </a:xfrm>
          <a:prstGeom prst="rect">
            <a:avLst/>
          </a:prstGeom>
          <a:noFill/>
        </p:spPr>
        <p:txBody>
          <a:bodyPr wrap="none" rtlCol="0">
            <a:spAutoFit/>
          </a:bodyPr>
          <a:lstStyle/>
          <a:p>
            <a:r>
              <a:rPr lang="en-US"/>
              <a:t>Illustration by Igor Kopelnitzsky</a:t>
            </a:r>
          </a:p>
        </p:txBody>
      </p:sp>
      <p:sp>
        <p:nvSpPr>
          <p:cNvPr id="6" name="TextBox 5"/>
          <p:cNvSpPr txBox="1"/>
          <p:nvPr/>
        </p:nvSpPr>
        <p:spPr>
          <a:xfrm>
            <a:off x="521955" y="1391604"/>
            <a:ext cx="5611607" cy="954107"/>
          </a:xfrm>
          <a:prstGeom prst="rect">
            <a:avLst/>
          </a:prstGeom>
          <a:noFill/>
        </p:spPr>
        <p:txBody>
          <a:bodyPr wrap="none" rtlCol="0">
            <a:spAutoFit/>
          </a:bodyPr>
          <a:lstStyle/>
          <a:p>
            <a:r>
              <a:rPr lang="en-US" sz="2800"/>
              <a:t>We make sense of our world through</a:t>
            </a:r>
          </a:p>
          <a:p>
            <a:r>
              <a:rPr lang="en-US" sz="2800"/>
              <a:t>categories and context.</a:t>
            </a:r>
          </a:p>
        </p:txBody>
      </p:sp>
      <p:sp>
        <p:nvSpPr>
          <p:cNvPr id="8" name="TextBox 7"/>
          <p:cNvSpPr txBox="1"/>
          <p:nvPr/>
        </p:nvSpPr>
        <p:spPr>
          <a:xfrm>
            <a:off x="1126717" y="2692078"/>
            <a:ext cx="4941853" cy="523220"/>
          </a:xfrm>
          <a:prstGeom prst="rect">
            <a:avLst/>
          </a:prstGeom>
          <a:noFill/>
        </p:spPr>
        <p:txBody>
          <a:bodyPr wrap="none" rtlCol="0">
            <a:spAutoFit/>
          </a:bodyPr>
          <a:lstStyle/>
          <a:p>
            <a:r>
              <a:rPr lang="en-US" sz="2800"/>
              <a:t>Categories reduce cognitive load</a:t>
            </a:r>
          </a:p>
        </p:txBody>
      </p:sp>
      <p:sp>
        <p:nvSpPr>
          <p:cNvPr id="10" name="TextBox 9"/>
          <p:cNvSpPr txBox="1"/>
          <p:nvPr/>
        </p:nvSpPr>
        <p:spPr>
          <a:xfrm>
            <a:off x="1270085" y="3792125"/>
            <a:ext cx="6106880" cy="461665"/>
          </a:xfrm>
          <a:prstGeom prst="rect">
            <a:avLst/>
          </a:prstGeom>
          <a:noFill/>
        </p:spPr>
        <p:txBody>
          <a:bodyPr wrap="square" rtlCol="0">
            <a:spAutoFit/>
          </a:bodyPr>
          <a:lstStyle/>
          <a:p>
            <a:r>
              <a:rPr lang="en-US" sz="2400"/>
              <a:t>typicality                                   novelty</a:t>
            </a:r>
          </a:p>
        </p:txBody>
      </p:sp>
      <p:cxnSp>
        <p:nvCxnSpPr>
          <p:cNvPr id="11" name="Straight Arrow Connector 10"/>
          <p:cNvCxnSpPr/>
          <p:nvPr/>
        </p:nvCxnSpPr>
        <p:spPr>
          <a:xfrm>
            <a:off x="1043910" y="3618175"/>
            <a:ext cx="5193501" cy="0"/>
          </a:xfrm>
          <a:prstGeom prst="straightConnector1">
            <a:avLst/>
          </a:prstGeom>
          <a:ln w="76200" cmpd="sng">
            <a:solidFill>
              <a:schemeClr val="accent6">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922948" y="3403496"/>
            <a:ext cx="1608607" cy="406024"/>
          </a:xfrm>
          <a:prstGeom prst="rect">
            <a:avLst/>
          </a:prstGeom>
          <a:noFill/>
          <a:ln w="571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00576" y="4670958"/>
            <a:ext cx="6499821" cy="523220"/>
          </a:xfrm>
          <a:prstGeom prst="rect">
            <a:avLst/>
          </a:prstGeom>
          <a:noFill/>
        </p:spPr>
        <p:txBody>
          <a:bodyPr wrap="none" rtlCol="0">
            <a:spAutoFit/>
          </a:bodyPr>
          <a:lstStyle/>
          <a:p>
            <a:r>
              <a:rPr lang="en-US" sz="2800"/>
              <a:t>Context helps us decide what's appropriate</a:t>
            </a:r>
          </a:p>
        </p:txBody>
      </p:sp>
      <p:sp>
        <p:nvSpPr>
          <p:cNvPr id="15" name="TextBox 14"/>
          <p:cNvSpPr txBox="1"/>
          <p:nvPr/>
        </p:nvSpPr>
        <p:spPr>
          <a:xfrm>
            <a:off x="1414138" y="5623531"/>
            <a:ext cx="4335567" cy="523220"/>
          </a:xfrm>
          <a:prstGeom prst="rect">
            <a:avLst/>
          </a:prstGeom>
          <a:noFill/>
        </p:spPr>
        <p:txBody>
          <a:bodyPr wrap="none" rtlCol="0">
            <a:spAutoFit/>
          </a:bodyPr>
          <a:lstStyle/>
          <a:p>
            <a:r>
              <a:rPr lang="en-US" sz="2800"/>
              <a:t>Both depend on experience!</a:t>
            </a:r>
          </a:p>
        </p:txBody>
      </p:sp>
    </p:spTree>
    <p:extLst>
      <p:ext uri="{BB962C8B-B14F-4D97-AF65-F5344CB8AC3E}">
        <p14:creationId xmlns:p14="http://schemas.microsoft.com/office/powerpoint/2010/main" val="399489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animBg="1"/>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5734" y="626222"/>
            <a:ext cx="7520533" cy="677108"/>
          </a:xfrm>
          <a:prstGeom prst="rect">
            <a:avLst/>
          </a:prstGeom>
          <a:noFill/>
        </p:spPr>
        <p:txBody>
          <a:bodyPr wrap="none" rtlCol="0">
            <a:spAutoFit/>
          </a:bodyPr>
          <a:lstStyle/>
          <a:p>
            <a:r>
              <a:rPr lang="en-US" sz="3800">
                <a:latin typeface="Britannic Bold"/>
                <a:cs typeface="Britannic Bold"/>
              </a:rPr>
              <a:t>Information sources are like bugs</a:t>
            </a:r>
          </a:p>
        </p:txBody>
      </p:sp>
      <p:sp>
        <p:nvSpPr>
          <p:cNvPr id="5" name="TextBox 4"/>
          <p:cNvSpPr txBox="1"/>
          <p:nvPr/>
        </p:nvSpPr>
        <p:spPr>
          <a:xfrm>
            <a:off x="4923776" y="1339419"/>
            <a:ext cx="1559291" cy="461665"/>
          </a:xfrm>
          <a:prstGeom prst="rect">
            <a:avLst/>
          </a:prstGeom>
          <a:noFill/>
        </p:spPr>
        <p:txBody>
          <a:bodyPr wrap="none" rtlCol="0">
            <a:spAutoFit/>
          </a:bodyPr>
          <a:lstStyle/>
          <a:p>
            <a:r>
              <a:rPr lang="en-US" sz="2400"/>
              <a:t>(obviously)</a:t>
            </a:r>
          </a:p>
        </p:txBody>
      </p:sp>
      <p:pic>
        <p:nvPicPr>
          <p:cNvPr id="6" name="Picture 5" descr="bigWeev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887" y="2327859"/>
            <a:ext cx="2106343" cy="4321400"/>
          </a:xfrm>
          <a:prstGeom prst="rect">
            <a:avLst/>
          </a:prstGeom>
        </p:spPr>
      </p:pic>
      <p:pic>
        <p:nvPicPr>
          <p:cNvPr id="7" name="Picture 6" descr="Bigweevil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197514" y="3095402"/>
            <a:ext cx="3697762" cy="2609777"/>
          </a:xfrm>
          <a:prstGeom prst="rect">
            <a:avLst/>
          </a:prstGeom>
        </p:spPr>
      </p:pic>
      <p:sp>
        <p:nvSpPr>
          <p:cNvPr id="8" name="TextBox 7"/>
          <p:cNvSpPr txBox="1"/>
          <p:nvPr/>
        </p:nvSpPr>
        <p:spPr>
          <a:xfrm>
            <a:off x="956918" y="1843875"/>
            <a:ext cx="2192211" cy="584776"/>
          </a:xfrm>
          <a:prstGeom prst="rect">
            <a:avLst/>
          </a:prstGeom>
          <a:noFill/>
        </p:spPr>
        <p:txBody>
          <a:bodyPr wrap="square" rtlCol="0">
            <a:spAutoFit/>
          </a:bodyPr>
          <a:lstStyle/>
          <a:p>
            <a:r>
              <a:rPr lang="en-US" sz="3200" b="1"/>
              <a:t>Novices</a:t>
            </a:r>
          </a:p>
        </p:txBody>
      </p:sp>
      <p:sp>
        <p:nvSpPr>
          <p:cNvPr id="9" name="TextBox 8"/>
          <p:cNvSpPr txBox="1"/>
          <p:nvPr/>
        </p:nvSpPr>
        <p:spPr>
          <a:xfrm>
            <a:off x="260980" y="2470099"/>
            <a:ext cx="3479700" cy="830997"/>
          </a:xfrm>
          <a:prstGeom prst="rect">
            <a:avLst/>
          </a:prstGeom>
          <a:noFill/>
        </p:spPr>
        <p:txBody>
          <a:bodyPr wrap="square" rtlCol="0">
            <a:spAutoFit/>
          </a:bodyPr>
          <a:lstStyle/>
          <a:p>
            <a:pPr marL="342900" indent="-342900">
              <a:buFont typeface="Arial"/>
              <a:buChar char="•"/>
            </a:pPr>
            <a:r>
              <a:rPr lang="en-US" sz="2400"/>
              <a:t>May have broad categories only</a:t>
            </a:r>
          </a:p>
        </p:txBody>
      </p:sp>
      <p:sp>
        <p:nvSpPr>
          <p:cNvPr id="10" name="TextBox 9"/>
          <p:cNvSpPr txBox="1"/>
          <p:nvPr/>
        </p:nvSpPr>
        <p:spPr>
          <a:xfrm>
            <a:off x="295774" y="3392035"/>
            <a:ext cx="3514497" cy="1754326"/>
          </a:xfrm>
          <a:prstGeom prst="rect">
            <a:avLst/>
          </a:prstGeom>
          <a:noFill/>
        </p:spPr>
        <p:txBody>
          <a:bodyPr wrap="square" rtlCol="0">
            <a:spAutoFit/>
          </a:bodyPr>
          <a:lstStyle/>
          <a:p>
            <a:pPr marL="342900" indent="-342900">
              <a:buFont typeface="Arial"/>
              <a:buChar char="•"/>
            </a:pPr>
            <a:r>
              <a:rPr lang="en-US" sz="2400"/>
              <a:t>May not know whether what they're looking at falls into a category</a:t>
            </a:r>
          </a:p>
          <a:p>
            <a:endParaRPr lang="en-US"/>
          </a:p>
          <a:p>
            <a:endParaRPr lang="en-US"/>
          </a:p>
        </p:txBody>
      </p:sp>
      <p:sp>
        <p:nvSpPr>
          <p:cNvPr id="11" name="TextBox 10"/>
          <p:cNvSpPr txBox="1"/>
          <p:nvPr/>
        </p:nvSpPr>
        <p:spPr>
          <a:xfrm>
            <a:off x="278382" y="4642009"/>
            <a:ext cx="3096932" cy="2215991"/>
          </a:xfrm>
          <a:prstGeom prst="rect">
            <a:avLst/>
          </a:prstGeom>
          <a:noFill/>
        </p:spPr>
        <p:txBody>
          <a:bodyPr wrap="square" rtlCol="0">
            <a:spAutoFit/>
          </a:bodyPr>
          <a:lstStyle/>
          <a:p>
            <a:pPr marL="342900" indent="-342900">
              <a:buFont typeface="Arial"/>
              <a:buChar char="•"/>
            </a:pPr>
            <a:r>
              <a:rPr lang="en-US" sz="2400"/>
              <a:t>May lack the vocabulary to describe differences even if they can see them</a:t>
            </a:r>
          </a:p>
          <a:p>
            <a:endParaRPr lang="en-US"/>
          </a:p>
        </p:txBody>
      </p:sp>
      <p:sp>
        <p:nvSpPr>
          <p:cNvPr id="12" name="TextBox 11"/>
          <p:cNvSpPr txBox="1"/>
          <p:nvPr/>
        </p:nvSpPr>
        <p:spPr>
          <a:xfrm>
            <a:off x="9043035" y="1857115"/>
            <a:ext cx="2192211" cy="584776"/>
          </a:xfrm>
          <a:prstGeom prst="rect">
            <a:avLst/>
          </a:prstGeom>
          <a:noFill/>
        </p:spPr>
        <p:txBody>
          <a:bodyPr wrap="square" rtlCol="0">
            <a:spAutoFit/>
          </a:bodyPr>
          <a:lstStyle/>
          <a:p>
            <a:r>
              <a:rPr lang="en-US" sz="3200" b="1"/>
              <a:t>Experts</a:t>
            </a:r>
          </a:p>
        </p:txBody>
      </p:sp>
      <p:sp>
        <p:nvSpPr>
          <p:cNvPr id="13" name="TextBox 12"/>
          <p:cNvSpPr txBox="1"/>
          <p:nvPr/>
        </p:nvSpPr>
        <p:spPr>
          <a:xfrm>
            <a:off x="8520911" y="2500733"/>
            <a:ext cx="3479700" cy="461665"/>
          </a:xfrm>
          <a:prstGeom prst="rect">
            <a:avLst/>
          </a:prstGeom>
          <a:noFill/>
        </p:spPr>
        <p:txBody>
          <a:bodyPr wrap="square" rtlCol="0">
            <a:spAutoFit/>
          </a:bodyPr>
          <a:lstStyle/>
          <a:p>
            <a:pPr marL="342900" indent="-342900">
              <a:buFont typeface="Arial"/>
              <a:buChar char="•"/>
            </a:pPr>
            <a:r>
              <a:rPr lang="en-US" sz="2400"/>
              <a:t>Have more categories</a:t>
            </a:r>
          </a:p>
        </p:txBody>
      </p:sp>
      <p:sp>
        <p:nvSpPr>
          <p:cNvPr id="14" name="TextBox 13"/>
          <p:cNvSpPr txBox="1"/>
          <p:nvPr/>
        </p:nvSpPr>
        <p:spPr>
          <a:xfrm>
            <a:off x="8586316" y="3418513"/>
            <a:ext cx="3479700" cy="830997"/>
          </a:xfrm>
          <a:prstGeom prst="rect">
            <a:avLst/>
          </a:prstGeom>
          <a:noFill/>
        </p:spPr>
        <p:txBody>
          <a:bodyPr wrap="square" rtlCol="0">
            <a:spAutoFit/>
          </a:bodyPr>
          <a:lstStyle/>
          <a:p>
            <a:pPr marL="342900" indent="-342900">
              <a:buFont typeface="Arial"/>
              <a:buChar char="•"/>
            </a:pPr>
            <a:r>
              <a:rPr lang="en-US" sz="2400"/>
              <a:t>Can identify members of a category </a:t>
            </a:r>
          </a:p>
        </p:txBody>
      </p:sp>
      <p:sp>
        <p:nvSpPr>
          <p:cNvPr id="15" name="TextBox 14"/>
          <p:cNvSpPr txBox="1"/>
          <p:nvPr/>
        </p:nvSpPr>
        <p:spPr>
          <a:xfrm>
            <a:off x="8582125" y="4527638"/>
            <a:ext cx="3479700" cy="1200328"/>
          </a:xfrm>
          <a:prstGeom prst="rect">
            <a:avLst/>
          </a:prstGeom>
          <a:noFill/>
        </p:spPr>
        <p:txBody>
          <a:bodyPr wrap="square" rtlCol="0">
            <a:spAutoFit/>
          </a:bodyPr>
          <a:lstStyle/>
          <a:p>
            <a:pPr marL="342900" indent="-342900">
              <a:buFont typeface="Arial"/>
              <a:buChar char="•"/>
            </a:pPr>
            <a:r>
              <a:rPr lang="en-US" sz="2400"/>
              <a:t>Have specific vocabulary to describe their domain</a:t>
            </a:r>
          </a:p>
        </p:txBody>
      </p:sp>
    </p:spTree>
    <p:extLst>
      <p:ext uri="{BB962C8B-B14F-4D97-AF65-F5344CB8AC3E}">
        <p14:creationId xmlns:p14="http://schemas.microsoft.com/office/powerpoint/2010/main" val="3858297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kn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910857" y="633615"/>
            <a:ext cx="9753600" cy="5486400"/>
          </a:xfrm>
          <a:prstGeom prst="rect">
            <a:avLst/>
          </a:prstGeom>
        </p:spPr>
      </p:pic>
      <p:sp>
        <p:nvSpPr>
          <p:cNvPr id="3" name="TextBox 2"/>
          <p:cNvSpPr txBox="1"/>
          <p:nvPr/>
        </p:nvSpPr>
        <p:spPr>
          <a:xfrm>
            <a:off x="3325719" y="747987"/>
            <a:ext cx="5540562" cy="677108"/>
          </a:xfrm>
          <a:prstGeom prst="rect">
            <a:avLst/>
          </a:prstGeom>
          <a:noFill/>
        </p:spPr>
        <p:txBody>
          <a:bodyPr wrap="none" rtlCol="0">
            <a:spAutoFit/>
          </a:bodyPr>
          <a:lstStyle/>
          <a:p>
            <a:r>
              <a:rPr lang="en-US" sz="3800">
                <a:latin typeface="Limelight Regular"/>
                <a:cs typeface="Limelight Regular"/>
              </a:rPr>
              <a:t>What's the problem?</a:t>
            </a:r>
          </a:p>
        </p:txBody>
      </p:sp>
      <p:sp>
        <p:nvSpPr>
          <p:cNvPr id="5" name="TextBox 4"/>
          <p:cNvSpPr txBox="1"/>
          <p:nvPr/>
        </p:nvSpPr>
        <p:spPr>
          <a:xfrm>
            <a:off x="1339701" y="2261357"/>
            <a:ext cx="5133537" cy="584776"/>
          </a:xfrm>
          <a:prstGeom prst="rect">
            <a:avLst/>
          </a:prstGeom>
          <a:noFill/>
        </p:spPr>
        <p:txBody>
          <a:bodyPr wrap="none" rtlCol="0">
            <a:spAutoFit/>
          </a:bodyPr>
          <a:lstStyle/>
          <a:p>
            <a:r>
              <a:rPr lang="en-US" sz="3200"/>
              <a:t>"My students can't research."</a:t>
            </a:r>
          </a:p>
        </p:txBody>
      </p:sp>
      <p:sp>
        <p:nvSpPr>
          <p:cNvPr id="6" name="TextBox 5"/>
          <p:cNvSpPr txBox="1"/>
          <p:nvPr/>
        </p:nvSpPr>
        <p:spPr>
          <a:xfrm>
            <a:off x="1683485" y="3405276"/>
            <a:ext cx="4302179" cy="584776"/>
          </a:xfrm>
          <a:prstGeom prst="rect">
            <a:avLst/>
          </a:prstGeom>
          <a:noFill/>
        </p:spPr>
        <p:txBody>
          <a:bodyPr wrap="none" rtlCol="0">
            <a:spAutoFit/>
          </a:bodyPr>
          <a:lstStyle/>
          <a:p>
            <a:r>
              <a:rPr lang="en-US" sz="3200"/>
              <a:t>"My students can't cite."</a:t>
            </a:r>
          </a:p>
        </p:txBody>
      </p:sp>
      <p:sp>
        <p:nvSpPr>
          <p:cNvPr id="7" name="TextBox 6"/>
          <p:cNvSpPr txBox="1"/>
          <p:nvPr/>
        </p:nvSpPr>
        <p:spPr>
          <a:xfrm>
            <a:off x="1661899" y="4618773"/>
            <a:ext cx="4565072" cy="584776"/>
          </a:xfrm>
          <a:prstGeom prst="rect">
            <a:avLst/>
          </a:prstGeom>
          <a:noFill/>
        </p:spPr>
        <p:txBody>
          <a:bodyPr wrap="none" rtlCol="0">
            <a:spAutoFit/>
          </a:bodyPr>
          <a:lstStyle/>
          <a:p>
            <a:r>
              <a:rPr lang="en-US" sz="3200"/>
              <a:t>"My students can't write."</a:t>
            </a:r>
          </a:p>
        </p:txBody>
      </p:sp>
    </p:spTree>
    <p:extLst>
      <p:ext uri="{BB962C8B-B14F-4D97-AF65-F5344CB8AC3E}">
        <p14:creationId xmlns:p14="http://schemas.microsoft.com/office/powerpoint/2010/main" val="2302180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tethoscope.jpg"/>
          <p:cNvPicPr>
            <a:picLocks noChangeAspect="1"/>
          </p:cNvPicPr>
          <p:nvPr/>
        </p:nvPicPr>
        <p:blipFill rotWithShape="1">
          <a:blip r:embed="rId2">
            <a:extLst>
              <a:ext uri="{28A0092B-C50C-407E-A947-70E740481C1C}">
                <a14:useLocalDpi xmlns:a14="http://schemas.microsoft.com/office/drawing/2010/main" val="0"/>
              </a:ext>
            </a:extLst>
          </a:blip>
          <a:srcRect l="22999" r="25956"/>
          <a:stretch/>
        </p:blipFill>
        <p:spPr>
          <a:xfrm flipH="1">
            <a:off x="8977627" y="293468"/>
            <a:ext cx="3092583" cy="6407978"/>
          </a:xfrm>
          <a:prstGeom prst="rect">
            <a:avLst/>
          </a:prstGeom>
        </p:spPr>
      </p:pic>
      <p:sp>
        <p:nvSpPr>
          <p:cNvPr id="3" name="TextBox 2"/>
          <p:cNvSpPr txBox="1"/>
          <p:nvPr/>
        </p:nvSpPr>
        <p:spPr>
          <a:xfrm>
            <a:off x="2798432" y="747987"/>
            <a:ext cx="6595137" cy="677108"/>
          </a:xfrm>
          <a:prstGeom prst="rect">
            <a:avLst/>
          </a:prstGeom>
          <a:noFill/>
        </p:spPr>
        <p:txBody>
          <a:bodyPr wrap="none" rtlCol="0">
            <a:spAutoFit/>
          </a:bodyPr>
          <a:lstStyle/>
          <a:p>
            <a:r>
              <a:rPr lang="en-US" sz="3800">
                <a:latin typeface="Limelight Regular"/>
                <a:cs typeface="Limelight Regular"/>
              </a:rPr>
              <a:t>What are the symptoms?</a:t>
            </a:r>
          </a:p>
        </p:txBody>
      </p:sp>
      <p:pic>
        <p:nvPicPr>
          <p:cNvPr id="9" name="Picture 8" descr="paperslip.png"/>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626347" y="2052939"/>
            <a:ext cx="10787071" cy="2295825"/>
          </a:xfrm>
          <a:prstGeom prst="rect">
            <a:avLst/>
          </a:prstGeom>
        </p:spPr>
      </p:pic>
      <p:pic>
        <p:nvPicPr>
          <p:cNvPr id="10" name="Picture 9" descr="paperslip.pn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60941" y="4205770"/>
            <a:ext cx="10808657" cy="1465017"/>
          </a:xfrm>
          <a:prstGeom prst="rect">
            <a:avLst/>
          </a:prstGeom>
        </p:spPr>
      </p:pic>
      <p:sp>
        <p:nvSpPr>
          <p:cNvPr id="2" name="TextBox 1"/>
          <p:cNvSpPr txBox="1"/>
          <p:nvPr/>
        </p:nvSpPr>
        <p:spPr>
          <a:xfrm>
            <a:off x="504557" y="4522714"/>
            <a:ext cx="9673566" cy="769441"/>
          </a:xfrm>
          <a:prstGeom prst="rect">
            <a:avLst/>
          </a:prstGeom>
          <a:noFill/>
        </p:spPr>
        <p:txBody>
          <a:bodyPr wrap="square" rtlCol="0">
            <a:spAutoFit/>
          </a:bodyPr>
          <a:lstStyle/>
          <a:p>
            <a:r>
              <a:rPr lang="en-US" sz="2200"/>
              <a:t>Holme, Richard, and Phil Watts. (1999). "Corporate social responsibility."</a:t>
            </a:r>
          </a:p>
          <a:p>
            <a:r>
              <a:rPr lang="en-US" sz="2200"/>
              <a:t> </a:t>
            </a:r>
            <a:r>
              <a:rPr lang="en-US" sz="2000"/>
              <a:t>http://megamindservices.in/pdfs/CORPORATE%20SOCIAL%20RESPONSIBILITY.pdf </a:t>
            </a:r>
          </a:p>
        </p:txBody>
      </p:sp>
      <p:sp>
        <p:nvSpPr>
          <p:cNvPr id="5" name="TextBox 4"/>
          <p:cNvSpPr txBox="1"/>
          <p:nvPr/>
        </p:nvSpPr>
        <p:spPr>
          <a:xfrm>
            <a:off x="347969" y="2470097"/>
            <a:ext cx="9064620" cy="1446550"/>
          </a:xfrm>
          <a:prstGeom prst="rect">
            <a:avLst/>
          </a:prstGeom>
          <a:noFill/>
        </p:spPr>
        <p:txBody>
          <a:bodyPr wrap="square" rtlCol="0">
            <a:spAutoFit/>
          </a:bodyPr>
          <a:lstStyle/>
          <a:p>
            <a:r>
              <a:rPr lang="en-US" sz="2200"/>
              <a:t>Corporate Social Responsibility is the opportunity for businesses to connect with the community. With this responsibility comes the commitment to maintain ethical behavior and contribute to economic development for improvement of quality of life within the business and the society (Holme).</a:t>
            </a:r>
          </a:p>
        </p:txBody>
      </p:sp>
      <p:pic>
        <p:nvPicPr>
          <p:cNvPr id="4" name="Picture 3" descr="CSRpdf.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988" y="1085790"/>
            <a:ext cx="10312400" cy="5772210"/>
          </a:xfrm>
          <a:prstGeom prst="rect">
            <a:avLst/>
          </a:prstGeom>
          <a:ln>
            <a:solidFill>
              <a:schemeClr val="tx1"/>
            </a:solidFill>
          </a:ln>
          <a:effectLst>
            <a:outerShdw blurRad="50800" dist="38100" dir="8700000" algn="tl" rotWithShape="0">
              <a:prstClr val="black">
                <a:alpha val="40000"/>
              </a:prstClr>
            </a:outerShdw>
          </a:effectLst>
        </p:spPr>
      </p:pic>
    </p:spTree>
    <p:extLst>
      <p:ext uri="{BB962C8B-B14F-4D97-AF65-F5344CB8AC3E}">
        <p14:creationId xmlns:p14="http://schemas.microsoft.com/office/powerpoint/2010/main" val="698986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1979</TotalTime>
  <Words>1680</Words>
  <Application>Microsoft Macintosh PowerPoint</Application>
  <PresentationFormat>Custom</PresentationFormat>
  <Paragraphs>214</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You Can't Catch Fruit Flies in a Mousetrap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Arave, Gary Arlen</dc:creator>
  <cp:lastModifiedBy>Will Smith</cp:lastModifiedBy>
  <cp:revision>87</cp:revision>
  <dcterms:created xsi:type="dcterms:W3CDTF">2019-05-07T16:49:10Z</dcterms:created>
  <dcterms:modified xsi:type="dcterms:W3CDTF">2019-05-17T04:28:28Z</dcterms:modified>
</cp:coreProperties>
</file>