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4" r:id="rId1"/>
  </p:sldMasterIdLst>
  <p:notesMasterIdLst>
    <p:notesMasterId r:id="rId24"/>
  </p:notesMasterIdLst>
  <p:sldIdLst>
    <p:sldId id="256" r:id="rId2"/>
    <p:sldId id="275" r:id="rId3"/>
    <p:sldId id="257" r:id="rId4"/>
    <p:sldId id="258" r:id="rId5"/>
    <p:sldId id="259" r:id="rId6"/>
    <p:sldId id="278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80" r:id="rId19"/>
    <p:sldId id="277" r:id="rId20"/>
    <p:sldId id="276" r:id="rId21"/>
    <p:sldId id="279" r:id="rId22"/>
    <p:sldId id="26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37"/>
    <p:restoredTop sz="68138"/>
  </p:normalViewPr>
  <p:slideViewPr>
    <p:cSldViewPr snapToGrid="0" snapToObjects="1">
      <p:cViewPr>
        <p:scale>
          <a:sx n="46" d="100"/>
          <a:sy n="46" d="100"/>
        </p:scale>
        <p:origin x="2008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A0825-7B83-144B-B869-B1A99F2442D6}" type="datetimeFigureOut">
              <a:rPr lang="en-US" smtClean="0"/>
              <a:t>5/10/18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7D4EF-C653-8045-8E16-FBA9004FD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7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7D4EF-C653-8045-8E16-FBA9004FDD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84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7D4EF-C653-8045-8E16-FBA9004FDD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56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7D4EF-C653-8045-8E16-FBA9004FDD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77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7D4EF-C653-8045-8E16-FBA9004FDD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42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7D4EF-C653-8045-8E16-FBA9004FDD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20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7D4EF-C653-8045-8E16-FBA9004FDD2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74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7D4EF-C653-8045-8E16-FBA9004FDD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8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7D4EF-C653-8045-8E16-FBA9004FDD2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036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7D4EF-C653-8045-8E16-FBA9004FDD2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45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7D4EF-C653-8045-8E16-FBA9004FDD2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33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7D4EF-C653-8045-8E16-FBA9004FDD2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28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7D4EF-C653-8045-8E16-FBA9004FDD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82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7D4EF-C653-8045-8E16-FBA9004FDD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37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7D4EF-C653-8045-8E16-FBA9004FDD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24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7D4EF-C653-8045-8E16-FBA9004FDD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27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7D4EF-C653-8045-8E16-FBA9004FDD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68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7D4EF-C653-8045-8E16-FBA9004FDD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0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7D4EF-C653-8045-8E16-FBA9004FDD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38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7D4EF-C653-8045-8E16-FBA9004FDD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40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94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297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247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87DE6118-2437-4B30-8E3C-4D2BE6020583}" type="datetimeFigureOut">
              <a:rPr lang="en-US" smtClean="0"/>
              <a:t>5/10/18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985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219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0127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27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031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5/10/18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39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530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87DE6118-2437-4B30-8E3C-4D2BE6020583}" type="datetimeFigureOut">
              <a:rPr lang="en-US" smtClean="0"/>
              <a:pPr/>
              <a:t>5/10/18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748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5/10/18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74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fosterab@wfu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6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hyperlink" Target="http://thebluediamondgallery.com/p/politics.html" TargetMode="External"/><Relationship Id="rId12" Type="http://schemas.openxmlformats.org/officeDocument/2006/relationships/hyperlink" Target="https://en.wikipedia.org/wiki/Katharine_Smith_Reynold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mmons.wikimedia.org/wiki/File:UpperQuad_ACB.jpg" TargetMode="External"/><Relationship Id="rId3" Type="http://schemas.openxmlformats.org/officeDocument/2006/relationships/hyperlink" Target="https://commons.wikimedia.org/wiki/File:Dashboard.wikiedu.org_on_a_large_Android_phone,_2015-04-16.jpg" TargetMode="External"/><Relationship Id="rId4" Type="http://schemas.openxmlformats.org/officeDocument/2006/relationships/hyperlink" Target="https://commons.wikimedia.org/wiki/File:Hedy_Lamarr_Publicity_Photo_for_The_Heavenly_Body_1944.jpg" TargetMode="External"/><Relationship Id="rId5" Type="http://schemas.openxmlformats.org/officeDocument/2006/relationships/hyperlink" Target="https://archive.org/details/biographicalhis03ashegoog" TargetMode="External"/><Relationship Id="rId6" Type="http://schemas.openxmlformats.org/officeDocument/2006/relationships/hyperlink" Target="https://en.wikipedia.org/wiki/Wikipedia:Neutral_point_of_view" TargetMode="External"/><Relationship Id="rId7" Type="http://schemas.openxmlformats.org/officeDocument/2006/relationships/hyperlink" Target="https://commons.wikimedia.org/wiki/File:LOC_Main_Reading_Room_Highsmith.jpg" TargetMode="External"/><Relationship Id="rId8" Type="http://schemas.openxmlformats.org/officeDocument/2006/relationships/hyperlink" Target="https://commons.wikimedia.org/wiki/File:Home_Owners'_Loan_Corporation_Philadelphia_redlining_map.jpg" TargetMode="External"/><Relationship Id="rId9" Type="http://schemas.openxmlformats.org/officeDocument/2006/relationships/hyperlink" Target="https://commons.wikimedia.org/wiki/File:Phillis_Wheatley_frontispiece.jpg" TargetMode="External"/><Relationship Id="rId10" Type="http://schemas.openxmlformats.org/officeDocument/2006/relationships/hyperlink" Target="https://en.wikipedia.org/wiki/VisualEdito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eg"/><Relationship Id="rId7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Using Wikipedia to Explore Critical Information Literacy in a Credit Bearing Course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790335"/>
            <a:ext cx="8637072" cy="1696065"/>
          </a:xfrm>
        </p:spPr>
        <p:txBody>
          <a:bodyPr>
            <a:normAutofit/>
          </a:bodyPr>
          <a:lstStyle/>
          <a:p>
            <a:r>
              <a:rPr lang="en-US" dirty="0" smtClean="0"/>
              <a:t>Amanda Foster-Kaufman </a:t>
            </a:r>
            <a:endParaRPr lang="en-US" dirty="0"/>
          </a:p>
          <a:p>
            <a:r>
              <a:rPr lang="en-US" dirty="0" smtClean="0"/>
              <a:t>Wake Forest University </a:t>
            </a:r>
          </a:p>
          <a:p>
            <a:r>
              <a:rPr lang="en-US" dirty="0" smtClean="0">
                <a:hlinkClick r:id="rId2"/>
              </a:rPr>
              <a:t>fosterab@wfu.edu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70" y="1095751"/>
            <a:ext cx="9603275" cy="77844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Who Writes History?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270" y="2002558"/>
            <a:ext cx="5337437" cy="4044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Week 1: Class Discussion: Systemic Bias on Wikipedia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158" y="1251868"/>
            <a:ext cx="3449739" cy="432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70" y="1095751"/>
            <a:ext cx="9603275" cy="77844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Who Writes History? </a:t>
            </a:r>
            <a:endParaRPr lang="en-US" sz="4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70" y="208983"/>
            <a:ext cx="9603275" cy="5848908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96108" y="869324"/>
            <a:ext cx="5337437" cy="12312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/>
              <a:t>”1,000 Articles Every Language of Wikipedia Should Have”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010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70" y="1095751"/>
            <a:ext cx="9603275" cy="77844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Who Writes History? </a:t>
            </a:r>
            <a:endParaRPr lang="en-US" sz="4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30270" y="2132656"/>
            <a:ext cx="5337437" cy="40442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/>
              <a:t>Week 1: Class Discussion</a:t>
            </a:r>
          </a:p>
          <a:p>
            <a:r>
              <a:rPr lang="en-US" sz="2800" dirty="0" smtClean="0"/>
              <a:t>How Is History Written? </a:t>
            </a:r>
          </a:p>
          <a:p>
            <a:r>
              <a:rPr lang="en-US" sz="2800" dirty="0" smtClean="0"/>
              <a:t>Who Does the Writing?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91"/>
          <a:stretch/>
        </p:blipFill>
        <p:spPr>
          <a:xfrm>
            <a:off x="7924129" y="1095751"/>
            <a:ext cx="3210860" cy="433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3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70" y="1095751"/>
            <a:ext cx="9603275" cy="778443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Who Provides Access to Information?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270" y="2453268"/>
            <a:ext cx="10199369" cy="3593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Weeks 2-4: Class Discussion and/or Course Blog: </a:t>
            </a:r>
          </a:p>
          <a:p>
            <a:pPr marL="0" indent="0">
              <a:buNone/>
            </a:pPr>
            <a:r>
              <a:rPr lang="en-US" sz="2800" dirty="0" smtClean="0"/>
              <a:t>Root Question: How do information gatekeepers intentionally (and/or unintentionally) negatively impact marginalized groups?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459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70" y="1095751"/>
            <a:ext cx="9603275" cy="778443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Who Provides Access to Information?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270" y="2453268"/>
            <a:ext cx="6140325" cy="3593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Weeks 2: Class Discussion and/or Blog Post/Individual Reflection: </a:t>
            </a:r>
          </a:p>
          <a:p>
            <a:r>
              <a:rPr lang="en-US" sz="2800" dirty="0" smtClean="0"/>
              <a:t>Wikipedia Guidelines/Policies</a:t>
            </a:r>
          </a:p>
          <a:p>
            <a:pPr lvl="1"/>
            <a:r>
              <a:rPr lang="en-US" sz="2600" dirty="0" smtClean="0"/>
              <a:t>“Neutral Point of View”</a:t>
            </a:r>
          </a:p>
          <a:p>
            <a:pPr lvl="1"/>
            <a:r>
              <a:rPr lang="en-US" sz="2600" dirty="0" smtClean="0"/>
              <a:t>Notability/“Secondary Sources” Guideline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278" y="1561171"/>
            <a:ext cx="4178773" cy="396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0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70" y="1095751"/>
            <a:ext cx="9603275" cy="778443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Who Provides Access to Information?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270" y="2453268"/>
            <a:ext cx="5828092" cy="3593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Throughout: Class Discussion and/or blogs: </a:t>
            </a:r>
          </a:p>
          <a:p>
            <a:r>
              <a:rPr lang="en-US" sz="2800" dirty="0" smtClean="0"/>
              <a:t>Internet Searching/Google</a:t>
            </a:r>
          </a:p>
          <a:p>
            <a:r>
              <a:rPr lang="en-US" sz="2800" dirty="0" smtClean="0"/>
              <a:t>Organization of Information/Subject Headings</a:t>
            </a:r>
            <a:endParaRPr lang="en-US" sz="26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280" y="2453268"/>
            <a:ext cx="4508947" cy="30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70" y="1095751"/>
            <a:ext cx="9603275" cy="778443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Who Has Access to Information?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269" y="2014538"/>
            <a:ext cx="5399119" cy="4032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Weeks 4-5 Class Discussion and/or blog post: </a:t>
            </a:r>
          </a:p>
          <a:p>
            <a:r>
              <a:rPr lang="en-US" sz="2800" dirty="0" smtClean="0"/>
              <a:t>Is Wikipedia Free?</a:t>
            </a:r>
          </a:p>
          <a:p>
            <a:r>
              <a:rPr lang="en-US" sz="2800" dirty="0" smtClean="0"/>
              <a:t>Information Privilege  </a:t>
            </a:r>
            <a:endParaRPr lang="en-US" sz="2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958" y="2168924"/>
            <a:ext cx="4719805" cy="357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70" y="1095751"/>
            <a:ext cx="9603275" cy="77844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How Do I Write History?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269" y="2014538"/>
            <a:ext cx="5742019" cy="4032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Weeks 3-7: Class Discussion: </a:t>
            </a:r>
          </a:p>
          <a:p>
            <a:r>
              <a:rPr lang="en-US" sz="2800" dirty="0" smtClean="0"/>
              <a:t>Guide: Writing About Women</a:t>
            </a:r>
          </a:p>
          <a:p>
            <a:r>
              <a:rPr lang="en-US" sz="2800" dirty="0" smtClean="0"/>
              <a:t>Other Considerations</a:t>
            </a:r>
          </a:p>
          <a:p>
            <a:r>
              <a:rPr lang="en-US" sz="2800" dirty="0" smtClean="0"/>
              <a:t>Reinforced Via Draft Feedback</a:t>
            </a: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51" y="2014538"/>
            <a:ext cx="3356362" cy="380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5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70" y="1095751"/>
            <a:ext cx="9603275" cy="77844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Considerations: Getting Political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270" y="2014538"/>
            <a:ext cx="4882604" cy="40323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Critical Information Literacy is Inherently Political</a:t>
            </a:r>
          </a:p>
          <a:p>
            <a:r>
              <a:rPr lang="en-US" sz="2800" dirty="0" smtClean="0"/>
              <a:t>Do Consider Your Own Environment/Situation </a:t>
            </a:r>
          </a:p>
          <a:p>
            <a:r>
              <a:rPr lang="en-US" sz="2800" dirty="0" smtClean="0"/>
              <a:t>Ensuring the Classroom Remains a ”Safe Space”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2" y="2336133"/>
            <a:ext cx="5220707" cy="338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70" y="1095751"/>
            <a:ext cx="9603275" cy="77844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Considerations: Tech Savviness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269" y="2014538"/>
            <a:ext cx="5461917" cy="40323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You don’t need to be as tech savvy as you think!</a:t>
            </a:r>
          </a:p>
          <a:p>
            <a:r>
              <a:rPr lang="en-US" sz="2800" dirty="0" smtClean="0"/>
              <a:t>Wikipedia has a WYSIWYG editor </a:t>
            </a:r>
          </a:p>
          <a:p>
            <a:r>
              <a:rPr lang="en-US" sz="2800" dirty="0" smtClean="0"/>
              <a:t>However, *some* things require you to use the back-end editor</a:t>
            </a:r>
          </a:p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86" y="2014538"/>
            <a:ext cx="4739341" cy="330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3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69" y="1061884"/>
            <a:ext cx="10142569" cy="778443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What Is Critical Information Literacy?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270" y="1965487"/>
            <a:ext cx="9728229" cy="40442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Critical Information Literacy (which grew out of Critical Pedagogy) explores how information is used as a structure of power and oppression, and how these power structures can be resisted and changed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270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70" y="1095751"/>
            <a:ext cx="9603275" cy="77844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Considerations: Finding Topics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269" y="2014538"/>
            <a:ext cx="6333787" cy="4032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Tips for Finding Biographical Subjects</a:t>
            </a:r>
          </a:p>
          <a:p>
            <a:r>
              <a:rPr lang="en-US" sz="2800" dirty="0" smtClean="0"/>
              <a:t>Start Local! Look in your own backyard</a:t>
            </a:r>
          </a:p>
          <a:p>
            <a:r>
              <a:rPr lang="en-US" sz="2800" dirty="0" smtClean="0"/>
              <a:t>Encyclopedias! Many encyclopedias focus on marginalized groups</a:t>
            </a:r>
          </a:p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59"/>
          <a:stretch/>
        </p:blipFill>
        <p:spPr>
          <a:xfrm>
            <a:off x="8322318" y="2014538"/>
            <a:ext cx="2794000" cy="36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1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69" y="1061884"/>
            <a:ext cx="10142569" cy="77844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Questions?</a:t>
            </a:r>
            <a:endParaRPr lang="en-US" sz="4800" dirty="0"/>
          </a:p>
        </p:txBody>
      </p:sp>
      <p:sp>
        <p:nvSpPr>
          <p:cNvPr id="15" name="Content Placeholder 21"/>
          <p:cNvSpPr>
            <a:spLocks noGrp="1"/>
          </p:cNvSpPr>
          <p:nvPr>
            <p:ph sz="quarter" idx="4294967295"/>
          </p:nvPr>
        </p:nvSpPr>
        <p:spPr>
          <a:xfrm>
            <a:off x="45573" y="5286259"/>
            <a:ext cx="2415604" cy="79556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 fontAlgn="base">
              <a:buNone/>
            </a:pPr>
            <a:r>
              <a:rPr lang="en-US" b="1" dirty="0" smtClean="0"/>
              <a:t>Joseph Winthrop Holley</a:t>
            </a:r>
            <a:endParaRPr lang="en-US" dirty="0"/>
          </a:p>
        </p:txBody>
      </p:sp>
      <p:sp>
        <p:nvSpPr>
          <p:cNvPr id="16" name="Content Placeholder 21"/>
          <p:cNvSpPr>
            <a:spLocks noGrp="1"/>
          </p:cNvSpPr>
          <p:nvPr>
            <p:ph sz="quarter" idx="4294967295"/>
          </p:nvPr>
        </p:nvSpPr>
        <p:spPr>
          <a:xfrm>
            <a:off x="2487355" y="5356832"/>
            <a:ext cx="2263923" cy="7249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en-US" b="1" dirty="0" smtClean="0"/>
              <a:t>Dr. </a:t>
            </a:r>
            <a:r>
              <a:rPr lang="en-US" b="1" dirty="0" err="1" smtClean="0"/>
              <a:t>Hilla</a:t>
            </a:r>
            <a:r>
              <a:rPr lang="en-US" b="1" dirty="0" smtClean="0"/>
              <a:t> Sheriff</a:t>
            </a:r>
            <a:endParaRPr lang="en-US" dirty="0"/>
          </a:p>
        </p:txBody>
      </p:sp>
      <p:sp>
        <p:nvSpPr>
          <p:cNvPr id="17" name="Content Placeholder 21"/>
          <p:cNvSpPr>
            <a:spLocks noGrp="1"/>
          </p:cNvSpPr>
          <p:nvPr>
            <p:ph sz="quarter" idx="4294967295"/>
          </p:nvPr>
        </p:nvSpPr>
        <p:spPr>
          <a:xfrm>
            <a:off x="7487558" y="5366051"/>
            <a:ext cx="2252495" cy="75830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algn="ctr" fontAlgn="base">
              <a:buNone/>
            </a:pPr>
            <a:r>
              <a:rPr lang="en-US" b="1" dirty="0" smtClean="0"/>
              <a:t>Annie Wealthy Holland</a:t>
            </a:r>
            <a:endParaRPr lang="en-US" dirty="0"/>
          </a:p>
        </p:txBody>
      </p:sp>
      <p:sp>
        <p:nvSpPr>
          <p:cNvPr id="18" name="Content Placeholder 21"/>
          <p:cNvSpPr>
            <a:spLocks noGrp="1"/>
          </p:cNvSpPr>
          <p:nvPr>
            <p:ph sz="quarter" idx="4294967295"/>
          </p:nvPr>
        </p:nvSpPr>
        <p:spPr>
          <a:xfrm>
            <a:off x="5041664" y="5301414"/>
            <a:ext cx="2201744" cy="8525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en-US" b="1" dirty="0" err="1" smtClean="0"/>
              <a:t>Goingback</a:t>
            </a:r>
            <a:r>
              <a:rPr lang="en-US" b="1" dirty="0" smtClean="0"/>
              <a:t> </a:t>
            </a:r>
            <a:r>
              <a:rPr lang="en-US" b="1" dirty="0" err="1" smtClean="0"/>
              <a:t>Chiltoskey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9" t="3912" r="27236" b="41647"/>
          <a:stretch/>
        </p:blipFill>
        <p:spPr>
          <a:xfrm>
            <a:off x="117710" y="2124817"/>
            <a:ext cx="2156975" cy="30897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252" y="2129199"/>
            <a:ext cx="2246624" cy="30853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r="8269"/>
          <a:stretch/>
        </p:blipFill>
        <p:spPr>
          <a:xfrm>
            <a:off x="2500133" y="2166759"/>
            <a:ext cx="2257382" cy="30897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" b="14433"/>
          <a:stretch/>
        </p:blipFill>
        <p:spPr>
          <a:xfrm>
            <a:off x="7441324" y="2124817"/>
            <a:ext cx="2240812" cy="3132275"/>
          </a:xfrm>
          <a:prstGeom prst="rect">
            <a:avLst/>
          </a:prstGeom>
        </p:spPr>
      </p:pic>
      <p:sp>
        <p:nvSpPr>
          <p:cNvPr id="25" name="Content Placeholder 21"/>
          <p:cNvSpPr>
            <a:spLocks noGrp="1"/>
          </p:cNvSpPr>
          <p:nvPr>
            <p:ph sz="quarter" idx="4294967295"/>
          </p:nvPr>
        </p:nvSpPr>
        <p:spPr>
          <a:xfrm>
            <a:off x="9839080" y="5263074"/>
            <a:ext cx="2488017" cy="9463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en-US" b="1" dirty="0" smtClean="0"/>
              <a:t>Anna </a:t>
            </a:r>
            <a:r>
              <a:rPr lang="en-US" b="1" dirty="0" err="1" smtClean="0"/>
              <a:t>DeCosta</a:t>
            </a:r>
            <a:r>
              <a:rPr lang="en-US" b="1" dirty="0" smtClean="0"/>
              <a:t> Banks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4" t="1775" r="6325" b="6678"/>
          <a:stretch/>
        </p:blipFill>
        <p:spPr>
          <a:xfrm>
            <a:off x="9881610" y="2144442"/>
            <a:ext cx="2171440" cy="310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7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70" y="1095751"/>
            <a:ext cx="9603275" cy="77844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Image Credits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270" y="2002558"/>
            <a:ext cx="9603275" cy="40442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200" dirty="0"/>
              <a:t>Wake Forest: </a:t>
            </a:r>
            <a:r>
              <a:rPr lang="en-US" sz="1200" dirty="0">
                <a:hlinkClick r:id="rId2"/>
              </a:rPr>
              <a:t>https://</a:t>
            </a:r>
            <a:r>
              <a:rPr lang="en-US" sz="1200" dirty="0" smtClean="0">
                <a:hlinkClick r:id="rId2"/>
              </a:rPr>
              <a:t>commons.wikimedia.org/wiki/File:UpperQuad_ACB.jpg</a:t>
            </a:r>
            <a:endParaRPr lang="en-US" sz="1200" dirty="0" smtClean="0"/>
          </a:p>
          <a:p>
            <a:pPr>
              <a:lnSpc>
                <a:spcPct val="100000"/>
              </a:lnSpc>
            </a:pPr>
            <a:r>
              <a:rPr lang="en-US" sz="1200" dirty="0" smtClean="0"/>
              <a:t>Google Glass photo: Ken Bennett, WFU </a:t>
            </a:r>
            <a:r>
              <a:rPr lang="en-US" sz="1200" dirty="0" err="1" smtClean="0"/>
              <a:t>photograher</a:t>
            </a:r>
            <a:endParaRPr lang="en-US" sz="1200" dirty="0" smtClean="0"/>
          </a:p>
          <a:p>
            <a:pPr>
              <a:lnSpc>
                <a:spcPct val="100000"/>
              </a:lnSpc>
            </a:pPr>
            <a:r>
              <a:rPr lang="en-US" sz="1200" dirty="0" err="1" smtClean="0"/>
              <a:t>WikiEdu</a:t>
            </a:r>
            <a:r>
              <a:rPr lang="en-US" sz="1200" dirty="0"/>
              <a:t>: </a:t>
            </a:r>
            <a:r>
              <a:rPr lang="en-US" sz="1200" dirty="0">
                <a:hlinkClick r:id="rId3"/>
              </a:rPr>
              <a:t>https://commons.wikimedia.org/wiki/File:Dashboard.wikiedu.org_on_a_large_Android_phone,_</a:t>
            </a:r>
            <a:r>
              <a:rPr lang="en-US" sz="1200" dirty="0" smtClean="0">
                <a:hlinkClick r:id="rId3"/>
              </a:rPr>
              <a:t>2015-04-16.jpg</a:t>
            </a:r>
            <a:endParaRPr lang="en-US" sz="1200" dirty="0" smtClean="0"/>
          </a:p>
          <a:p>
            <a:pPr>
              <a:lnSpc>
                <a:spcPct val="100000"/>
              </a:lnSpc>
            </a:pPr>
            <a:r>
              <a:rPr lang="en-US" sz="1200" dirty="0"/>
              <a:t>Hedy Lamer: </a:t>
            </a:r>
            <a:r>
              <a:rPr lang="en-US" sz="1200" dirty="0">
                <a:hlinkClick r:id="rId4"/>
              </a:rPr>
              <a:t>https://</a:t>
            </a:r>
            <a:r>
              <a:rPr lang="en-US" sz="1200" dirty="0" smtClean="0">
                <a:hlinkClick r:id="rId4"/>
              </a:rPr>
              <a:t>commons.wikimedia.org/wiki/File:Hedy_Lamarr_Publicity_Photo_for_The_Heavenly_Body_1944.jpg</a:t>
            </a:r>
            <a:endParaRPr lang="en-US" sz="1200" dirty="0" smtClean="0"/>
          </a:p>
          <a:p>
            <a:pPr>
              <a:lnSpc>
                <a:spcPct val="100000"/>
              </a:lnSpc>
            </a:pPr>
            <a:r>
              <a:rPr lang="en-US" sz="1200" dirty="0"/>
              <a:t>North Carolina History Book: </a:t>
            </a:r>
            <a:r>
              <a:rPr lang="en-US" sz="1200" dirty="0">
                <a:hlinkClick r:id="rId5"/>
              </a:rPr>
              <a:t>https://</a:t>
            </a:r>
            <a:r>
              <a:rPr lang="en-US" sz="1200" dirty="0" smtClean="0">
                <a:hlinkClick r:id="rId5"/>
              </a:rPr>
              <a:t>archive.org/details/biographicalhis03ashegoog</a:t>
            </a:r>
            <a:endParaRPr lang="en-US" sz="1200" dirty="0"/>
          </a:p>
          <a:p>
            <a:pPr>
              <a:lnSpc>
                <a:spcPct val="100000"/>
              </a:lnSpc>
            </a:pPr>
            <a:r>
              <a:rPr lang="en-US" sz="1200" dirty="0"/>
              <a:t>Wikipedia “Scales” </a:t>
            </a:r>
            <a:r>
              <a:rPr lang="en-US" sz="1200" dirty="0">
                <a:hlinkClick r:id="rId6"/>
              </a:rPr>
              <a:t>https://</a:t>
            </a:r>
            <a:r>
              <a:rPr lang="en-US" sz="1200" dirty="0" smtClean="0">
                <a:hlinkClick r:id="rId6"/>
              </a:rPr>
              <a:t>en.wikipedia.org/wiki/Wikipedia:Neutral_point_of_view</a:t>
            </a:r>
            <a:endParaRPr lang="en-US" sz="1200" dirty="0" smtClean="0"/>
          </a:p>
          <a:p>
            <a:pPr>
              <a:lnSpc>
                <a:spcPct val="100000"/>
              </a:lnSpc>
            </a:pPr>
            <a:r>
              <a:rPr lang="en-US" sz="1200" dirty="0" smtClean="0"/>
              <a:t>Library </a:t>
            </a:r>
            <a:r>
              <a:rPr lang="en-US" sz="1200" dirty="0"/>
              <a:t>of Congress </a:t>
            </a:r>
            <a:r>
              <a:rPr lang="en-US" sz="1200" dirty="0">
                <a:hlinkClick r:id="rId7"/>
              </a:rPr>
              <a:t>https://</a:t>
            </a:r>
            <a:r>
              <a:rPr lang="en-US" sz="1200" dirty="0" smtClean="0">
                <a:hlinkClick r:id="rId7"/>
              </a:rPr>
              <a:t>commons.wikimedia.org/wiki/File:LOC_Main_Reading_Room_Highsmith.jpg</a:t>
            </a:r>
            <a:endParaRPr lang="en-US" sz="1200" dirty="0" smtClean="0"/>
          </a:p>
          <a:p>
            <a:pPr>
              <a:lnSpc>
                <a:spcPct val="100000"/>
              </a:lnSpc>
            </a:pPr>
            <a:r>
              <a:rPr lang="en-US" sz="1200" dirty="0"/>
              <a:t>Digital Redlining: </a:t>
            </a:r>
            <a:r>
              <a:rPr lang="en-US" sz="1200" dirty="0">
                <a:hlinkClick r:id="rId8"/>
              </a:rPr>
              <a:t>https://</a:t>
            </a:r>
            <a:r>
              <a:rPr lang="en-US" sz="1200" dirty="0" smtClean="0">
                <a:hlinkClick r:id="rId8"/>
              </a:rPr>
              <a:t>commons.wikimedia.org/wiki/File:Home_Owners%27_Loan_Corporation_Philadelphia_redlining_map.jpg</a:t>
            </a:r>
            <a:endParaRPr lang="en-US" sz="1200" dirty="0" smtClean="0"/>
          </a:p>
          <a:p>
            <a:pPr>
              <a:lnSpc>
                <a:spcPct val="100000"/>
              </a:lnSpc>
            </a:pPr>
            <a:r>
              <a:rPr lang="en-US" sz="1200" dirty="0"/>
              <a:t>Phyllis Wheatley: </a:t>
            </a:r>
            <a:r>
              <a:rPr lang="en-US" sz="1200" dirty="0">
                <a:hlinkClick r:id="rId9"/>
              </a:rPr>
              <a:t>https://</a:t>
            </a:r>
            <a:r>
              <a:rPr lang="en-US" sz="1200" dirty="0" smtClean="0">
                <a:hlinkClick r:id="rId9"/>
              </a:rPr>
              <a:t>commons.wikimedia.org/wiki/File:Phillis_Wheatley_frontispiece.jpg</a:t>
            </a:r>
            <a:endParaRPr lang="en-US" sz="1200" dirty="0" smtClean="0"/>
          </a:p>
          <a:p>
            <a:pPr>
              <a:lnSpc>
                <a:spcPct val="100000"/>
              </a:lnSpc>
            </a:pPr>
            <a:r>
              <a:rPr lang="en-US" sz="1200" dirty="0"/>
              <a:t>Visual Editor: </a:t>
            </a:r>
            <a:r>
              <a:rPr lang="en-US" sz="1200" dirty="0">
                <a:hlinkClick r:id="rId10"/>
              </a:rPr>
              <a:t>https://</a:t>
            </a:r>
            <a:r>
              <a:rPr lang="en-US" sz="1200" dirty="0" smtClean="0">
                <a:hlinkClick r:id="rId10"/>
              </a:rPr>
              <a:t>en.wikipedia.org/wiki/VisualEditor</a:t>
            </a:r>
            <a:endParaRPr lang="en-US" sz="1200" dirty="0" smtClean="0"/>
          </a:p>
          <a:p>
            <a:pPr>
              <a:lnSpc>
                <a:spcPct val="100000"/>
              </a:lnSpc>
            </a:pPr>
            <a:r>
              <a:rPr lang="en-US" sz="1200" dirty="0"/>
              <a:t>Politics </a:t>
            </a:r>
            <a:r>
              <a:rPr lang="en-US" sz="1200" dirty="0" smtClean="0"/>
              <a:t>image</a:t>
            </a:r>
            <a:r>
              <a:rPr lang="en-US" sz="1200" dirty="0"/>
              <a:t>: </a:t>
            </a:r>
            <a:r>
              <a:rPr lang="en-US" sz="1200" dirty="0">
                <a:hlinkClick r:id="rId11"/>
              </a:rPr>
              <a:t>http://</a:t>
            </a:r>
            <a:r>
              <a:rPr lang="en-US" sz="1200" dirty="0" smtClean="0">
                <a:hlinkClick r:id="rId11"/>
              </a:rPr>
              <a:t>thebluediamondgallery.com/p/politics.html</a:t>
            </a:r>
            <a:endParaRPr lang="en-US" sz="1200" dirty="0"/>
          </a:p>
          <a:p>
            <a:pPr>
              <a:lnSpc>
                <a:spcPct val="100000"/>
              </a:lnSpc>
            </a:pPr>
            <a:r>
              <a:rPr lang="en-US" sz="1200" dirty="0" smtClean="0"/>
              <a:t>Katharine Smith Reynolds: </a:t>
            </a:r>
            <a:r>
              <a:rPr lang="en-US" sz="1200" dirty="0" smtClean="0">
                <a:hlinkClick r:id="rId12"/>
              </a:rPr>
              <a:t>https://en.wikipedia.org/wiki/Katharine_Smith_Reynolds</a:t>
            </a:r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78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69" y="1061884"/>
            <a:ext cx="9603275" cy="77844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Wake Forest University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271" y="1965487"/>
            <a:ext cx="5616518" cy="4044281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Winston Salem, NC</a:t>
            </a:r>
          </a:p>
          <a:p>
            <a:r>
              <a:rPr lang="en-US" sz="2800" dirty="0" smtClean="0"/>
              <a:t>Private, Small Liberal Arts College (SLAC)</a:t>
            </a:r>
          </a:p>
          <a:p>
            <a:r>
              <a:rPr lang="en-US" sz="2800" dirty="0" smtClean="0"/>
              <a:t>5,000 Undergraduates</a:t>
            </a:r>
          </a:p>
          <a:p>
            <a:r>
              <a:rPr lang="en-US" sz="2800" dirty="0" smtClean="0"/>
              <a:t>Majority of students are full time/traditional</a:t>
            </a:r>
          </a:p>
          <a:p>
            <a:r>
              <a:rPr lang="en-US" sz="2800" dirty="0" smtClean="0"/>
              <a:t>Total cost of attendance: $69,192</a:t>
            </a:r>
          </a:p>
          <a:p>
            <a:r>
              <a:rPr lang="en-US" sz="2800" dirty="0" smtClean="0"/>
              <a:t>45% increase in ethnic diversity in the last 6 years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0" r="11011"/>
          <a:stretch/>
        </p:blipFill>
        <p:spPr>
          <a:xfrm>
            <a:off x="6981568" y="1903947"/>
            <a:ext cx="4534928" cy="389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1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70" y="1095751"/>
            <a:ext cx="9603275" cy="77844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LIB 100 at WFU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270" y="2002558"/>
            <a:ext cx="9603275" cy="37433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LIB100: Academic Research and Information Issues</a:t>
            </a:r>
          </a:p>
          <a:p>
            <a:r>
              <a:rPr lang="en-US" sz="2800" dirty="0" smtClean="0"/>
              <a:t>Taught since 2003; healthy enrollment</a:t>
            </a:r>
          </a:p>
          <a:p>
            <a:r>
              <a:rPr lang="en-US" sz="2800" dirty="0" smtClean="0"/>
              <a:t>24~ sections/year</a:t>
            </a:r>
          </a:p>
          <a:p>
            <a:r>
              <a:rPr lang="en-US" sz="2800" dirty="0" smtClean="0"/>
              <a:t>Elective credit</a:t>
            </a:r>
          </a:p>
          <a:p>
            <a:r>
              <a:rPr lang="en-US" sz="2800" dirty="0" smtClean="0"/>
              <a:t>15 student cap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212" y="3398109"/>
            <a:ext cx="6384176" cy="255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1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70" y="1095751"/>
            <a:ext cx="9603275" cy="77844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LIB 100 at WFU, cont’d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270" y="2002558"/>
            <a:ext cx="9603275" cy="40442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Shared learning outcomes</a:t>
            </a:r>
          </a:p>
          <a:p>
            <a:r>
              <a:rPr lang="en-US" sz="2800" dirty="0" smtClean="0"/>
              <a:t>Freedom to choose instructional method</a:t>
            </a:r>
          </a:p>
          <a:p>
            <a:r>
              <a:rPr lang="en-US" sz="2800" dirty="0" smtClean="0"/>
              <a:t>Historically, LIB 100 has focused on teaching library skills and exploring the research process </a:t>
            </a:r>
          </a:p>
          <a:p>
            <a:r>
              <a:rPr lang="en-US" sz="2800" dirty="0" smtClean="0"/>
              <a:t>Most common assignment is the annotated bibliography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110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69" y="1061884"/>
            <a:ext cx="10142569" cy="77844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What Was The Wikipedia Project?</a:t>
            </a:r>
            <a:endParaRPr lang="en-US" sz="4800" dirty="0"/>
          </a:p>
        </p:txBody>
      </p:sp>
      <p:pic>
        <p:nvPicPr>
          <p:cNvPr id="5" name="Content Placeholder 7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5" t="11587" r="12955" b="11100"/>
          <a:stretch/>
        </p:blipFill>
        <p:spPr>
          <a:xfrm>
            <a:off x="143278" y="1881347"/>
            <a:ext cx="2201745" cy="3090866"/>
          </a:xfrm>
          <a:prstGeom prst="rect">
            <a:avLst/>
          </a:prstGeom>
        </p:spPr>
      </p:pic>
      <p:sp>
        <p:nvSpPr>
          <p:cNvPr id="6" name="Content Placeholder 21"/>
          <p:cNvSpPr>
            <a:spLocks noGrp="1"/>
          </p:cNvSpPr>
          <p:nvPr>
            <p:ph sz="quarter" idx="4294967295"/>
          </p:nvPr>
        </p:nvSpPr>
        <p:spPr>
          <a:xfrm>
            <a:off x="143277" y="5122580"/>
            <a:ext cx="2263923" cy="8741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en-US" b="1" dirty="0" smtClean="0"/>
              <a:t>Simon Green Atkins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4" r="13562"/>
          <a:stretch/>
        </p:blipFill>
        <p:spPr>
          <a:xfrm>
            <a:off x="2588765" y="1881346"/>
            <a:ext cx="2238153" cy="3090866"/>
          </a:xfrm>
          <a:prstGeom prst="rect">
            <a:avLst/>
          </a:prstGeom>
        </p:spPr>
      </p:pic>
      <p:sp>
        <p:nvSpPr>
          <p:cNvPr id="8" name="Content Placeholder 21"/>
          <p:cNvSpPr>
            <a:spLocks noGrp="1"/>
          </p:cNvSpPr>
          <p:nvPr>
            <p:ph sz="quarter" idx="4294967295"/>
          </p:nvPr>
        </p:nvSpPr>
        <p:spPr>
          <a:xfrm>
            <a:off x="5097246" y="5122580"/>
            <a:ext cx="2252495" cy="8741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en-US" b="1" dirty="0" smtClean="0"/>
              <a:t>Mary Jane </a:t>
            </a:r>
            <a:r>
              <a:rPr lang="en-US" b="1" dirty="0" err="1" smtClean="0"/>
              <a:t>Manigault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1953" r="6688" b="1751"/>
          <a:stretch/>
        </p:blipFill>
        <p:spPr>
          <a:xfrm>
            <a:off x="5064558" y="1840327"/>
            <a:ext cx="2244275" cy="3130764"/>
          </a:xfrm>
          <a:prstGeom prst="rect">
            <a:avLst/>
          </a:prstGeom>
        </p:spPr>
      </p:pic>
      <p:sp>
        <p:nvSpPr>
          <p:cNvPr id="10" name="Content Placeholder 21"/>
          <p:cNvSpPr>
            <a:spLocks noGrp="1"/>
          </p:cNvSpPr>
          <p:nvPr>
            <p:ph sz="quarter" idx="4294967295"/>
          </p:nvPr>
        </p:nvSpPr>
        <p:spPr>
          <a:xfrm>
            <a:off x="2651352" y="5122580"/>
            <a:ext cx="2201744" cy="8741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en-US" b="1" dirty="0" smtClean="0"/>
              <a:t>Maggie Axe </a:t>
            </a:r>
            <a:r>
              <a:rPr lang="en-US" b="1" dirty="0" err="1" smtClean="0"/>
              <a:t>Wachacha</a:t>
            </a:r>
            <a:endParaRPr lang="en-US" dirty="0"/>
          </a:p>
        </p:txBody>
      </p:sp>
      <p:sp>
        <p:nvSpPr>
          <p:cNvPr id="11" name="Content Placeholder 21"/>
          <p:cNvSpPr>
            <a:spLocks noGrp="1"/>
          </p:cNvSpPr>
          <p:nvPr>
            <p:ph sz="quarter" idx="4294967295"/>
          </p:nvPr>
        </p:nvSpPr>
        <p:spPr>
          <a:xfrm>
            <a:off x="7557259" y="5058785"/>
            <a:ext cx="2263923" cy="93797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en-US" b="1" dirty="0" smtClean="0"/>
              <a:t>Dr. Mary T. Martin Sloop</a:t>
            </a:r>
            <a:endParaRPr lang="en-US" dirty="0"/>
          </a:p>
        </p:txBody>
      </p:sp>
      <p:sp>
        <p:nvSpPr>
          <p:cNvPr id="12" name="Content Placeholder 21"/>
          <p:cNvSpPr>
            <a:spLocks noGrp="1"/>
          </p:cNvSpPr>
          <p:nvPr>
            <p:ph sz="quarter" idx="4294967295"/>
          </p:nvPr>
        </p:nvSpPr>
        <p:spPr>
          <a:xfrm>
            <a:off x="9895214" y="5058785"/>
            <a:ext cx="2201744" cy="93797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en-US" b="1" dirty="0" smtClean="0"/>
              <a:t>Jessica </a:t>
            </a:r>
            <a:r>
              <a:rPr lang="en-US" b="1" dirty="0" err="1" smtClean="0"/>
              <a:t>Govea</a:t>
            </a:r>
            <a:r>
              <a:rPr lang="en-US" b="1" dirty="0" smtClean="0"/>
              <a:t> </a:t>
            </a:r>
            <a:r>
              <a:rPr lang="en-US" b="1" dirty="0" err="1" smtClean="0"/>
              <a:t>Thorbourne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"/>
          <a:stretch/>
        </p:blipFill>
        <p:spPr>
          <a:xfrm>
            <a:off x="7485472" y="1840327"/>
            <a:ext cx="2234870" cy="3136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7"/>
          <a:stretch/>
        </p:blipFill>
        <p:spPr>
          <a:xfrm>
            <a:off x="9858248" y="1840327"/>
            <a:ext cx="2238710" cy="314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4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70" y="1095751"/>
            <a:ext cx="9603275" cy="77844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Wikipedia Logistics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270" y="2002558"/>
            <a:ext cx="5616519" cy="40442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 college courses conducting Wikipedia-related projects are encouraged to sign up with </a:t>
            </a:r>
            <a:r>
              <a:rPr lang="en-US" sz="2800" dirty="0" err="1" smtClean="0"/>
              <a:t>WikiEdu</a:t>
            </a:r>
            <a:endParaRPr lang="en-US" sz="2800" dirty="0" smtClean="0"/>
          </a:p>
          <a:p>
            <a:r>
              <a:rPr lang="en-US" sz="2800" dirty="0" err="1" smtClean="0"/>
              <a:t>WikiEdu</a:t>
            </a:r>
            <a:r>
              <a:rPr lang="en-US" sz="2800" dirty="0" smtClean="0"/>
              <a:t> assigns you a liaison, offers training modules, a course dashboard, </a:t>
            </a:r>
            <a:r>
              <a:rPr lang="en-US" sz="2800" dirty="0" err="1" smtClean="0"/>
              <a:t>etc</a:t>
            </a:r>
            <a:r>
              <a:rPr lang="mr-IN" sz="2800" dirty="0" smtClean="0"/>
              <a:t>…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4" r="19159"/>
          <a:stretch/>
        </p:blipFill>
        <p:spPr>
          <a:xfrm>
            <a:off x="7191633" y="2002558"/>
            <a:ext cx="4308032" cy="386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70" y="1095751"/>
            <a:ext cx="9603275" cy="778443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LIB 100 Wikipedia Project Timeline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270" y="2002558"/>
            <a:ext cx="9603275" cy="40442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Week 1: Wikipedia Article Critique; Wikipedia Training</a:t>
            </a:r>
          </a:p>
          <a:p>
            <a:r>
              <a:rPr lang="en-US" sz="2800" dirty="0" smtClean="0"/>
              <a:t>Week 2: Select Biographical Subject</a:t>
            </a:r>
          </a:p>
          <a:p>
            <a:r>
              <a:rPr lang="en-US" sz="2800" dirty="0" smtClean="0"/>
              <a:t>Week 3: Research</a:t>
            </a:r>
          </a:p>
          <a:p>
            <a:r>
              <a:rPr lang="en-US" sz="2800" dirty="0" smtClean="0"/>
              <a:t>Week 4: First Draft</a:t>
            </a:r>
          </a:p>
          <a:p>
            <a:r>
              <a:rPr lang="en-US" sz="2800" dirty="0" smtClean="0"/>
              <a:t>Week 5-6: Second Draft; Peer Reviews</a:t>
            </a:r>
          </a:p>
          <a:p>
            <a:r>
              <a:rPr lang="en-US" sz="2800" dirty="0" smtClean="0"/>
              <a:t>Week 7: Publish Article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022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70" y="1095751"/>
            <a:ext cx="9603275" cy="77844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Four Critical Questions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270" y="2002558"/>
            <a:ext cx="9603275" cy="404428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Who Writes History?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Who Provides Access to Information?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Who Has Access to Information?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How Do I Write History?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30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46205</TotalTime>
  <Words>656</Words>
  <Application>Microsoft Macintosh PowerPoint</Application>
  <PresentationFormat>Widescreen</PresentationFormat>
  <Paragraphs>130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Century Gothic</vt:lpstr>
      <vt:lpstr>Mangal</vt:lpstr>
      <vt:lpstr>Arial</vt:lpstr>
      <vt:lpstr>Gallery</vt:lpstr>
      <vt:lpstr>Using Wikipedia to Explore Critical Information Literacy in a Credit Bearing Course</vt:lpstr>
      <vt:lpstr>What Is Critical Information Literacy?</vt:lpstr>
      <vt:lpstr>Wake Forest University </vt:lpstr>
      <vt:lpstr>LIB 100 at WFU</vt:lpstr>
      <vt:lpstr>LIB 100 at WFU, cont’d</vt:lpstr>
      <vt:lpstr>What Was The Wikipedia Project?</vt:lpstr>
      <vt:lpstr>Wikipedia Logistics</vt:lpstr>
      <vt:lpstr>LIB 100 Wikipedia Project Timeline</vt:lpstr>
      <vt:lpstr>Four Critical Questions</vt:lpstr>
      <vt:lpstr>Who Writes History? </vt:lpstr>
      <vt:lpstr>Who Writes History? </vt:lpstr>
      <vt:lpstr>Who Writes History? </vt:lpstr>
      <vt:lpstr>Who Provides Access to Information? </vt:lpstr>
      <vt:lpstr>Who Provides Access to Information? </vt:lpstr>
      <vt:lpstr>Who Provides Access to Information? </vt:lpstr>
      <vt:lpstr>Who Has Access to Information?</vt:lpstr>
      <vt:lpstr>How Do I Write History?</vt:lpstr>
      <vt:lpstr>Considerations: Getting Political</vt:lpstr>
      <vt:lpstr>Considerations: Tech Savviness </vt:lpstr>
      <vt:lpstr>Considerations: Finding Topics</vt:lpstr>
      <vt:lpstr>Questions?</vt:lpstr>
      <vt:lpstr>Image Credits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Wikipedia to Explore Critical Information Literacy in a Credit Bearing Course</dc:title>
  <dc:creator>Foster, Amanda B.</dc:creator>
  <cp:lastModifiedBy>Foster, Amanda B.</cp:lastModifiedBy>
  <cp:revision>41</cp:revision>
  <dcterms:created xsi:type="dcterms:W3CDTF">2018-04-04T13:54:13Z</dcterms:created>
  <dcterms:modified xsi:type="dcterms:W3CDTF">2018-05-11T13:13:20Z</dcterms:modified>
</cp:coreProperties>
</file>